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40"/>
  </p:notesMasterIdLst>
  <p:sldIdLst>
    <p:sldId id="256" r:id="rId2"/>
    <p:sldId id="278" r:id="rId3"/>
    <p:sldId id="288" r:id="rId4"/>
    <p:sldId id="289" r:id="rId5"/>
    <p:sldId id="290" r:id="rId6"/>
    <p:sldId id="292" r:id="rId7"/>
    <p:sldId id="293" r:id="rId8"/>
    <p:sldId id="291" r:id="rId9"/>
    <p:sldId id="294" r:id="rId10"/>
    <p:sldId id="295" r:id="rId11"/>
    <p:sldId id="297" r:id="rId12"/>
    <p:sldId id="325" r:id="rId13"/>
    <p:sldId id="296" r:id="rId14"/>
    <p:sldId id="299" r:id="rId15"/>
    <p:sldId id="326" r:id="rId16"/>
    <p:sldId id="298" r:id="rId17"/>
    <p:sldId id="327" r:id="rId18"/>
    <p:sldId id="300" r:id="rId19"/>
    <p:sldId id="303" r:id="rId20"/>
    <p:sldId id="304" r:id="rId21"/>
    <p:sldId id="305" r:id="rId22"/>
    <p:sldId id="306" r:id="rId23"/>
    <p:sldId id="307" r:id="rId24"/>
    <p:sldId id="308" r:id="rId25"/>
    <p:sldId id="328" r:id="rId26"/>
    <p:sldId id="309" r:id="rId27"/>
    <p:sldId id="310" r:id="rId28"/>
    <p:sldId id="324" r:id="rId29"/>
    <p:sldId id="311" r:id="rId30"/>
    <p:sldId id="312" r:id="rId31"/>
    <p:sldId id="316" r:id="rId32"/>
    <p:sldId id="317" r:id="rId33"/>
    <p:sldId id="318" r:id="rId34"/>
    <p:sldId id="319" r:id="rId35"/>
    <p:sldId id="320" r:id="rId36"/>
    <p:sldId id="321" r:id="rId37"/>
    <p:sldId id="322" r:id="rId38"/>
    <p:sldId id="302" r:id="rId3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alibri Light" panose="020F0302020204030204" pitchFamily="34" charset="0"/>
      <p:regular r:id="rId45"/>
      <p:italic r:id="rId46"/>
    </p:embeddedFont>
    <p:embeddedFont>
      <p:font typeface="NanumGothic" panose="020D0604000000000000" pitchFamily="34" charset="-127"/>
      <p:regular r:id="rId47"/>
      <p:bold r:id="rId48"/>
    </p:embeddedFont>
    <p:embeddedFont>
      <p:font typeface="NANUMGOTHIC EXTRABOLD" panose="020D0604000000000000" pitchFamily="34" charset="-127"/>
      <p:bold r:id="rId49"/>
    </p:embeddedFont>
    <p:embeddedFont>
      <p:font typeface="YDIYGO310" panose="02030504000101010101" pitchFamily="18" charset="-127"/>
      <p:regular r:id="rId50"/>
    </p:embeddedFont>
    <p:embeddedFont>
      <p:font typeface="YDIYGO320" panose="02030504000101010101" pitchFamily="18" charset="-127"/>
      <p:regular r:id="rId51"/>
    </p:embeddedFont>
    <p:embeddedFont>
      <p:font typeface="Yoon 윤고딕 520_TT" panose="020F0502020204030204" pitchFamily="34" charset="0"/>
      <p:regular r:id="rId52"/>
      <p:bold r:id="rId53"/>
      <p:italic r:id="rId54"/>
      <p:boldItalic r:id="rId5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pos="249" userDrawn="1">
          <p15:clr>
            <a:srgbClr val="A4A3A4"/>
          </p15:clr>
        </p15:guide>
        <p15:guide id="4" orient="horz" pos="4020" userDrawn="1">
          <p15:clr>
            <a:srgbClr val="A4A3A4"/>
          </p15:clr>
        </p15:guide>
        <p15:guide id="5" orient="horz" pos="1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EAC8"/>
    <a:srgbClr val="2821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42"/>
    <p:restoredTop sz="93964"/>
  </p:normalViewPr>
  <p:slideViewPr>
    <p:cSldViewPr snapToObjects="1">
      <p:cViewPr>
        <p:scale>
          <a:sx n="94" d="100"/>
          <a:sy n="94" d="100"/>
        </p:scale>
        <p:origin x="928" y="632"/>
      </p:cViewPr>
      <p:guideLst>
        <p:guide pos="2880"/>
        <p:guide orient="horz" pos="2160"/>
        <p:guide pos="249"/>
        <p:guide orient="horz" pos="4020"/>
        <p:guide orient="horz" pos="10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font" Target="fonts/font12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jpeg>
</file>

<file path=ppt/media/image24.tiff>
</file>

<file path=ppt/media/image25.tiff>
</file>

<file path=ppt/media/image26.tiff>
</file>

<file path=ppt/media/image27.jpeg>
</file>

<file path=ppt/media/image28.png>
</file>

<file path=ppt/media/image29.png>
</file>

<file path=ppt/media/image3.png>
</file>

<file path=ppt/media/image30.jpeg>
</file>

<file path=ppt/media/image31.jpeg>
</file>

<file path=ppt/media/image32.tiff>
</file>

<file path=ppt/media/image33.tiff>
</file>

<file path=ppt/media/image34.tiff>
</file>

<file path=ppt/media/image35.tiff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D7F94-1956-F14C-99AF-147E50F87DD6}" type="datetimeFigureOut">
              <a:rPr kumimoji="1" lang="ko-Kore-KR" altLang="en-US" smtClean="0"/>
              <a:t>2021. 2. 5.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CB664-BBAD-B044-94AF-EB35F53D0C0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40711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2CB664-BBAD-B044-94AF-EB35F53D0C0D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3737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2CB664-BBAD-B044-94AF-EB35F53D0C0D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22942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2CB664-BBAD-B044-94AF-EB35F53D0C0D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80961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2CB664-BBAD-B044-94AF-EB35F53D0C0D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5372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2CB664-BBAD-B044-94AF-EB35F53D0C0D}" type="slidenum">
              <a:rPr kumimoji="1" lang="ko-Kore-KR" altLang="en-US" smtClean="0"/>
              <a:t>34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45369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44763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78629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87914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9454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1365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9880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41811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72008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05170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09799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12863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3F8EF-33A6-6642-A10C-0DB5FA0C6218}" type="datetimeFigureOut">
              <a:rPr lang="en-US" altLang="ko-Kore-KR" smtClean="0"/>
              <a:t>2/5/21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51E2E-FEF5-D247-B64F-E8C6C102B8A9}" type="slidenum">
              <a:rPr lang="en-US" altLang="ko-Kore-KR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32239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tiff"/><Relationship Id="rId4" Type="http://schemas.openxmlformats.org/officeDocument/2006/relationships/image" Target="../media/image34.tif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7658C3-5CBC-7847-92BE-56AA07B3C1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52463" y="2019176"/>
            <a:ext cx="10448925" cy="2387600"/>
          </a:xfrm>
        </p:spPr>
        <p:txBody>
          <a:bodyPr anchor="ctr">
            <a:normAutofit/>
          </a:bodyPr>
          <a:lstStyle/>
          <a:p>
            <a:r>
              <a:rPr kumimoji="1" lang="ko-KR" altLang="en-US" sz="32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중견기업 개발자의 </a:t>
            </a:r>
            <a:r>
              <a:rPr kumimoji="1" lang="ko-KR" altLang="en-US" sz="3200" b="1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일상스토리</a:t>
            </a:r>
            <a:endParaRPr kumimoji="1" lang="ko-Kore-KR" altLang="en-US" sz="3200" b="1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003BC9A-3A52-8A40-9548-1318E699F6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212976"/>
            <a:ext cx="9144000" cy="1655762"/>
          </a:xfrm>
        </p:spPr>
        <p:txBody>
          <a:bodyPr anchor="ctr">
            <a:normAutofit/>
          </a:bodyPr>
          <a:lstStyle/>
          <a:p>
            <a:r>
              <a:rPr kumimoji="1" lang="ko-Kore-KR" altLang="en-US" sz="18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나는</a:t>
            </a:r>
            <a:r>
              <a:rPr kumimoji="1" lang="ko-KR" altLang="en-US" sz="18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어떤 개발자가 되고 싶을까</a:t>
            </a:r>
            <a:r>
              <a:rPr kumimoji="1" lang="en-US" altLang="ko-KR" sz="18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?</a:t>
            </a:r>
            <a:endParaRPr kumimoji="1" lang="ko-Kore-KR" altLang="en-US" sz="1800" b="1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DF21ED-7FCE-094D-8683-DBD4BE9E0CA6}"/>
              </a:ext>
            </a:extLst>
          </p:cNvPr>
          <p:cNvSpPr txBox="1"/>
          <p:nvPr/>
        </p:nvSpPr>
        <p:spPr>
          <a:xfrm>
            <a:off x="6732240" y="6309320"/>
            <a:ext cx="2204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</a:rPr>
              <a:t>포천고등학교   </a:t>
            </a:r>
            <a:r>
              <a:rPr kumimoji="1" lang="en-US" altLang="ko-KR" sz="1400" dirty="0">
                <a:solidFill>
                  <a:schemeClr val="bg1"/>
                </a:solidFill>
              </a:rPr>
              <a:t>|</a:t>
            </a:r>
            <a:r>
              <a:rPr kumimoji="1" lang="ko-KR" altLang="en-US" sz="1400" dirty="0">
                <a:solidFill>
                  <a:schemeClr val="bg1"/>
                </a:solidFill>
              </a:rPr>
              <a:t>     조상묵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017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현 21">
            <a:extLst>
              <a:ext uri="{FF2B5EF4-FFF2-40B4-BE49-F238E27FC236}">
                <a16:creationId xmlns:a16="http://schemas.microsoft.com/office/drawing/2014/main" id="{66A4C991-57B2-6646-9F40-71411282BFF6}"/>
              </a:ext>
            </a:extLst>
          </p:cNvPr>
          <p:cNvSpPr/>
          <p:nvPr/>
        </p:nvSpPr>
        <p:spPr>
          <a:xfrm rot="6756231">
            <a:off x="2343837" y="3706594"/>
            <a:ext cx="5205451" cy="5205451"/>
          </a:xfrm>
          <a:prstGeom prst="chord">
            <a:avLst/>
          </a:prstGeom>
          <a:solidFill>
            <a:schemeClr val="bg1">
              <a:lumMod val="85000"/>
            </a:schemeClr>
          </a:solidFill>
          <a:ln>
            <a:solidFill>
              <a:srgbClr val="28212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9DFF00D-A719-7F4D-8F2A-9D1C04BC6B40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-35851" y="-307238"/>
            <a:chExt cx="10057865" cy="7472476"/>
          </a:xfrm>
        </p:grpSpPr>
        <p:cxnSp>
          <p:nvCxnSpPr>
            <p:cNvPr id="5" name="직선 연결선 14">
              <a:extLst>
                <a:ext uri="{FF2B5EF4-FFF2-40B4-BE49-F238E27FC236}">
                  <a16:creationId xmlns:a16="http://schemas.microsoft.com/office/drawing/2014/main" id="{71A1EB87-7D9D-FD41-BEA1-7B825EDBFFF8}"/>
                </a:ext>
              </a:extLst>
            </p:cNvPr>
            <p:cNvCxnSpPr/>
            <p:nvPr/>
          </p:nvCxnSpPr>
          <p:spPr>
            <a:xfrm>
              <a:off x="713655" y="-307238"/>
              <a:ext cx="0" cy="7472476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16">
              <a:extLst>
                <a:ext uri="{FF2B5EF4-FFF2-40B4-BE49-F238E27FC236}">
                  <a16:creationId xmlns:a16="http://schemas.microsoft.com/office/drawing/2014/main" id="{B43A9960-2E35-F942-B9F3-266374B8649F}"/>
                </a:ext>
              </a:extLst>
            </p:cNvPr>
            <p:cNvCxnSpPr/>
            <p:nvPr/>
          </p:nvCxnSpPr>
          <p:spPr>
            <a:xfrm flipH="1">
              <a:off x="726218" y="548680"/>
              <a:ext cx="9295796" cy="0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8CFE36C-DC1E-784D-B95A-9A657BAD540B}"/>
                </a:ext>
              </a:extLst>
            </p:cNvPr>
            <p:cNvSpPr/>
            <p:nvPr/>
          </p:nvSpPr>
          <p:spPr>
            <a:xfrm>
              <a:off x="-35850" y="1353178"/>
              <a:ext cx="894572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" name="직각 삼각형 8">
              <a:extLst>
                <a:ext uri="{FF2B5EF4-FFF2-40B4-BE49-F238E27FC236}">
                  <a16:creationId xmlns:a16="http://schemas.microsoft.com/office/drawing/2014/main" id="{B844B887-9951-7147-AB79-DA7635FCC976}"/>
                </a:ext>
              </a:extLst>
            </p:cNvPr>
            <p:cNvSpPr/>
            <p:nvPr/>
          </p:nvSpPr>
          <p:spPr>
            <a:xfrm rot="5400000">
              <a:off x="736433" y="1683250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4F1C292-75CC-E64F-8F10-D5510BAD771B}"/>
                </a:ext>
              </a:extLst>
            </p:cNvPr>
            <p:cNvSpPr txBox="1"/>
            <p:nvPr/>
          </p:nvSpPr>
          <p:spPr>
            <a:xfrm>
              <a:off x="110628" y="919259"/>
              <a:ext cx="541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Intro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35B4222-9A93-5845-9838-72A24F69E6D8}"/>
                </a:ext>
              </a:extLst>
            </p:cNvPr>
            <p:cNvSpPr txBox="1"/>
            <p:nvPr/>
          </p:nvSpPr>
          <p:spPr>
            <a:xfrm>
              <a:off x="-35851" y="1377936"/>
              <a:ext cx="8343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Vision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5916144-D93F-5440-AA57-FCA981F88ADA}"/>
                </a:ext>
              </a:extLst>
            </p:cNvPr>
            <p:cNvSpPr txBox="1"/>
            <p:nvPr/>
          </p:nvSpPr>
          <p:spPr>
            <a:xfrm>
              <a:off x="23837" y="1819565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Main()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8E4A9A-7D46-204D-B267-C38E67721031}"/>
                </a:ext>
              </a:extLst>
            </p:cNvPr>
            <p:cNvSpPr txBox="1"/>
            <p:nvPr/>
          </p:nvSpPr>
          <p:spPr>
            <a:xfrm>
              <a:off x="23837" y="2301936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Result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BFD1651-8314-684A-BFD6-F05AC2AE1684}"/>
              </a:ext>
            </a:extLst>
          </p:cNvPr>
          <p:cNvGrpSpPr/>
          <p:nvPr/>
        </p:nvGrpSpPr>
        <p:grpSpPr>
          <a:xfrm>
            <a:off x="1645479" y="1389169"/>
            <a:ext cx="6602167" cy="457200"/>
            <a:chOff x="2303748" y="2741930"/>
            <a:chExt cx="4536504" cy="45720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F434F29-0039-6246-89E4-8CC6FC6F261C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01D4093-7727-5341-A655-ABE51C20219E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실력 앞에 평등한 우리 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6E19D74-35FE-CF40-9644-F87A6C9E7433}"/>
              </a:ext>
            </a:extLst>
          </p:cNvPr>
          <p:cNvGrpSpPr/>
          <p:nvPr/>
        </p:nvGrpSpPr>
        <p:grpSpPr>
          <a:xfrm>
            <a:off x="2903496" y="2104393"/>
            <a:ext cx="6240504" cy="369332"/>
            <a:chOff x="3203848" y="2502191"/>
            <a:chExt cx="6240504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4F25C0-7CA8-634A-8F7D-44A707BEE4E3}"/>
                </a:ext>
              </a:extLst>
            </p:cNvPr>
            <p:cNvSpPr txBox="1"/>
            <p:nvPr/>
          </p:nvSpPr>
          <p:spPr>
            <a:xfrm>
              <a:off x="3635896" y="2502191"/>
              <a:ext cx="5808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내가 공부한 만큼 개발을 할 수 있다</a:t>
              </a:r>
              <a:endPara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8" name="갈매기형 수장 36">
              <a:extLst>
                <a:ext uri="{FF2B5EF4-FFF2-40B4-BE49-F238E27FC236}">
                  <a16:creationId xmlns:a16="http://schemas.microsoft.com/office/drawing/2014/main" id="{6D12F141-4D0E-7A48-B614-E2C8F69E9473}"/>
                </a:ext>
              </a:extLst>
            </p:cNvPr>
            <p:cNvSpPr/>
            <p:nvPr/>
          </p:nvSpPr>
          <p:spPr>
            <a:xfrm>
              <a:off x="3351499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9" name="갈매기형 수장 37">
              <a:extLst>
                <a:ext uri="{FF2B5EF4-FFF2-40B4-BE49-F238E27FC236}">
                  <a16:creationId xmlns:a16="http://schemas.microsoft.com/office/drawing/2014/main" id="{3C041935-F9D1-D74F-AB88-31B8E98F8965}"/>
                </a:ext>
              </a:extLst>
            </p:cNvPr>
            <p:cNvSpPr/>
            <p:nvPr/>
          </p:nvSpPr>
          <p:spPr>
            <a:xfrm>
              <a:off x="3203848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5ADA071-D715-4742-AECA-31A457870FAD}"/>
              </a:ext>
            </a:extLst>
          </p:cNvPr>
          <p:cNvSpPr/>
          <p:nvPr/>
        </p:nvSpPr>
        <p:spPr>
          <a:xfrm>
            <a:off x="1331001" y="2476971"/>
            <a:ext cx="72311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실력만 있다면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할 수 있는 일과 누릴 수 있는 삶 모두 상승한다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5124" name="Picture 4" descr="손흥민, 아스널전 1골 1도움으로 승리 견인…아시아인 최초 EPL '10골-10도움' - Chosunbiz &gt; 스포츠">
            <a:extLst>
              <a:ext uri="{FF2B5EF4-FFF2-40B4-BE49-F238E27FC236}">
                <a16:creationId xmlns:a16="http://schemas.microsoft.com/office/drawing/2014/main" id="{04E8F1C2-073C-AD41-BF66-175B50263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498" r="89684">
                        <a14:foregroundMark x1="55241" y1="19000" x2="55241" y2="34250"/>
                        <a14:foregroundMark x1="55241" y1="34250" x2="58403" y2="39500"/>
                        <a14:foregroundMark x1="57238" y1="46500" x2="56905" y2="53750"/>
                        <a14:foregroundMark x1="57737" y1="38250" x2="58902" y2="55250"/>
                        <a14:foregroundMark x1="58902" y1="55250" x2="58403" y2="56750"/>
                        <a14:foregroundMark x1="7488" y1="59500" x2="14284" y2="60328"/>
                        <a14:foregroundMark x1="53078" y1="82500" x2="52745" y2="94000"/>
                        <a14:foregroundMark x1="45923" y1="85750" x2="42596" y2="95250"/>
                        <a14:foregroundMark x1="49418" y1="94000" x2="48752" y2="97250"/>
                        <a14:foregroundMark x1="48419" y1="92250" x2="51248" y2="99500"/>
                        <a14:foregroundMark x1="43927" y1="89250" x2="43927" y2="89250"/>
                        <a14:foregroundMark x1="64892" y1="51750" x2="69384" y2="54750"/>
                        <a14:foregroundMark x1="55408" y1="16000" x2="51414" y2="25250"/>
                        <a14:foregroundMark x1="55408" y1="10500" x2="51747" y2="14750"/>
                        <a14:foregroundMark x1="43428" y1="85750" x2="39268" y2="98750"/>
                        <a14:foregroundMark x1="39268" y1="98750" x2="39434" y2="98500"/>
                        <a14:foregroundMark x1="2892" y1="60350" x2="4992" y2="60500"/>
                        <a14:backgroundMark x1="19468" y1="63250" x2="15141" y2="62500"/>
                        <a14:backgroundMark x1="19800" y1="62000" x2="18136" y2="62250"/>
                        <a14:backgroundMark x1="19468" y1="61750" x2="17804" y2="62000"/>
                        <a14:backgroundMark x1="21298" y1="62250" x2="18802" y2="62000"/>
                        <a14:backgroundMark x1="4326" y1="80250" x2="37604" y2="63500"/>
                        <a14:backgroundMark x1="37604" y1="63500" x2="37770" y2="63500"/>
                        <a14:backgroundMark x1="1830" y1="55000" x2="0" y2="59250"/>
                        <a14:backgroundMark x1="27454" y1="70000" x2="22130" y2="87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237" y="4282764"/>
            <a:ext cx="3884447" cy="2585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마술피리) 밤의 여왕의 아리아 - 조수미 (Sumi Jo)">
            <a:extLst>
              <a:ext uri="{FF2B5EF4-FFF2-40B4-BE49-F238E27FC236}">
                <a16:creationId xmlns:a16="http://schemas.microsoft.com/office/drawing/2014/main" id="{99ECB2FF-8DE9-B541-973C-B5863E66B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144" b="99811" l="9375" r="96875">
                        <a14:foregroundMark x1="41761" y1="8712" x2="52557" y2="8144"/>
                        <a14:foregroundMark x1="52557" y1="8144" x2="56250" y2="8333"/>
                        <a14:foregroundMark x1="79830" y1="75947" x2="89773" y2="80492"/>
                        <a14:foregroundMark x1="89773" y1="80492" x2="88636" y2="91288"/>
                        <a14:foregroundMark x1="52841" y1="90909" x2="52841" y2="97159"/>
                        <a14:foregroundMark x1="92614" y1="93561" x2="89205" y2="98106"/>
                        <a14:foregroundMark x1="94318" y1="83902" x2="96875" y2="84659"/>
                        <a14:foregroundMark x1="57386" y1="98674" x2="61648" y2="99811"/>
                        <a14:foregroundMark x1="82470" y1="91202" x2="82670" y2="98674"/>
                        <a14:backgroundMark x1="79545" y1="86932" x2="81818" y2="87121"/>
                        <a14:backgroundMark x1="79830" y1="87500" x2="81534" y2="89205"/>
                        <a14:backgroundMark x1="80682" y1="87500" x2="81818" y2="912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086" y="4344670"/>
            <a:ext cx="1673948" cy="2510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Talent - Free people icons">
            <a:extLst>
              <a:ext uri="{FF2B5EF4-FFF2-40B4-BE49-F238E27FC236}">
                <a16:creationId xmlns:a16="http://schemas.microsoft.com/office/drawing/2014/main" id="{B353C42A-6EE2-9145-AB51-90F12F811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513" y="3151680"/>
            <a:ext cx="1021573" cy="1021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Money bag - Free business icons">
            <a:extLst>
              <a:ext uri="{FF2B5EF4-FFF2-40B4-BE49-F238E27FC236}">
                <a16:creationId xmlns:a16="http://schemas.microsoft.com/office/drawing/2014/main" id="{A686F608-7495-9B42-840C-79FB18944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0018" y="3306137"/>
            <a:ext cx="937044" cy="937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588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C6294A9C-50D1-D14C-8ACB-5FB222F18190}"/>
              </a:ext>
            </a:extLst>
          </p:cNvPr>
          <p:cNvGrpSpPr/>
          <p:nvPr/>
        </p:nvGrpSpPr>
        <p:grpSpPr>
          <a:xfrm>
            <a:off x="827584" y="1124744"/>
            <a:ext cx="7331722" cy="1569660"/>
            <a:chOff x="609566" y="1023676"/>
            <a:chExt cx="7331722" cy="156966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2F32253-2751-AF47-AC97-003D2BA4B13B}"/>
                </a:ext>
              </a:extLst>
            </p:cNvPr>
            <p:cNvSpPr txBox="1"/>
            <p:nvPr/>
          </p:nvSpPr>
          <p:spPr>
            <a:xfrm>
              <a:off x="2635714" y="102367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[</a:t>
              </a:r>
              <a:endParaRPr kumimoji="1" lang="ko-Kore-KR" altLang="en-US" sz="9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3DD78AA-0B7D-9C47-8FD5-DFB58911A2F5}"/>
                </a:ext>
              </a:extLst>
            </p:cNvPr>
            <p:cNvSpPr txBox="1"/>
            <p:nvPr/>
          </p:nvSpPr>
          <p:spPr>
            <a:xfrm>
              <a:off x="5863656" y="102367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]</a:t>
              </a:r>
              <a:endParaRPr kumimoji="1" lang="ko-Kore-KR" altLang="en-US" sz="9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F3C5301-C511-7E42-BDAD-63028710B04C}"/>
                </a:ext>
              </a:extLst>
            </p:cNvPr>
            <p:cNvSpPr txBox="1"/>
            <p:nvPr/>
          </p:nvSpPr>
          <p:spPr>
            <a:xfrm>
              <a:off x="609566" y="1608450"/>
              <a:ext cx="20024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좋은 </a:t>
              </a:r>
              <a:r>
                <a:rPr kumimoji="1" lang="ko-KR" altLang="en-US" sz="2400" b="1" dirty="0" err="1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개발자란</a:t>
              </a:r>
              <a:endParaRPr kumimoji="1" lang="ko-Kore-KR" altLang="en-US" sz="24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8613C5D-A35F-DB4F-A64B-DD2B97EC4F21}"/>
                </a:ext>
              </a:extLst>
            </p:cNvPr>
            <p:cNvSpPr txBox="1"/>
            <p:nvPr/>
          </p:nvSpPr>
          <p:spPr>
            <a:xfrm>
              <a:off x="6434144" y="1608450"/>
              <a:ext cx="15071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필요할까</a:t>
              </a:r>
              <a:r>
                <a:rPr kumimoji="1" lang="en-US" altLang="ko-Kore-KR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?</a:t>
              </a:r>
              <a:endParaRPr kumimoji="1" lang="ko-Kore-KR" altLang="en-US" sz="24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1E883EE-5F93-A948-94B2-8C31488BBDC9}"/>
                </a:ext>
              </a:extLst>
            </p:cNvPr>
            <p:cNvSpPr txBox="1"/>
            <p:nvPr/>
          </p:nvSpPr>
          <p:spPr>
            <a:xfrm>
              <a:off x="1780565" y="1577672"/>
              <a:ext cx="55806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어떤 마음가짐이</a:t>
              </a:r>
              <a:endPara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pic>
        <p:nvPicPr>
          <p:cNvPr id="16" name="그림 15" descr="사람, 나무, 실외, 서있는이(가) 표시된 사진&#10;&#10;자동 생성된 설명">
            <a:extLst>
              <a:ext uri="{FF2B5EF4-FFF2-40B4-BE49-F238E27FC236}">
                <a16:creationId xmlns:a16="http://schemas.microsoft.com/office/drawing/2014/main" id="{D8F013F6-EF33-8743-87FC-CF0E40EAE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3140968"/>
            <a:ext cx="4392488" cy="2926347"/>
          </a:xfrm>
          <a:prstGeom prst="rect">
            <a:avLst/>
          </a:prstGeom>
        </p:spPr>
      </p:pic>
      <p:pic>
        <p:nvPicPr>
          <p:cNvPr id="7176" name="Picture 8" descr="SVG &gt; 유리 돋보기 - 무료 SVG 이미지 및 아이콘. | SVG Silh">
            <a:extLst>
              <a:ext uri="{FF2B5EF4-FFF2-40B4-BE49-F238E27FC236}">
                <a16:creationId xmlns:a16="http://schemas.microsoft.com/office/drawing/2014/main" id="{23C2F671-385E-054B-AFB6-19F8EAE20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878970">
            <a:off x="2173305" y="3347954"/>
            <a:ext cx="2375986" cy="2445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317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DB025B4D-CB7B-CB44-B70F-FF2B2AF6E77A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-35851" y="-307238"/>
            <a:chExt cx="10057865" cy="7472476"/>
          </a:xfrm>
        </p:grpSpPr>
        <p:cxnSp>
          <p:nvCxnSpPr>
            <p:cNvPr id="5" name="직선 연결선 14">
              <a:extLst>
                <a:ext uri="{FF2B5EF4-FFF2-40B4-BE49-F238E27FC236}">
                  <a16:creationId xmlns:a16="http://schemas.microsoft.com/office/drawing/2014/main" id="{E903625E-59B2-C842-A127-D122A7E21971}"/>
                </a:ext>
              </a:extLst>
            </p:cNvPr>
            <p:cNvCxnSpPr/>
            <p:nvPr/>
          </p:nvCxnSpPr>
          <p:spPr>
            <a:xfrm>
              <a:off x="713655" y="-307238"/>
              <a:ext cx="0" cy="7472476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16">
              <a:extLst>
                <a:ext uri="{FF2B5EF4-FFF2-40B4-BE49-F238E27FC236}">
                  <a16:creationId xmlns:a16="http://schemas.microsoft.com/office/drawing/2014/main" id="{552216AF-67C0-3D48-9CD4-2EEF1DC58761}"/>
                </a:ext>
              </a:extLst>
            </p:cNvPr>
            <p:cNvCxnSpPr/>
            <p:nvPr/>
          </p:nvCxnSpPr>
          <p:spPr>
            <a:xfrm flipH="1">
              <a:off x="726218" y="548680"/>
              <a:ext cx="9295796" cy="0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44A4329-AF27-E843-93B9-215ACCA6498F}"/>
                </a:ext>
              </a:extLst>
            </p:cNvPr>
            <p:cNvSpPr/>
            <p:nvPr/>
          </p:nvSpPr>
          <p:spPr>
            <a:xfrm>
              <a:off x="-35851" y="1787932"/>
              <a:ext cx="894572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" name="직각 삼각형 8">
              <a:extLst>
                <a:ext uri="{FF2B5EF4-FFF2-40B4-BE49-F238E27FC236}">
                  <a16:creationId xmlns:a16="http://schemas.microsoft.com/office/drawing/2014/main" id="{8069458B-A006-4E49-A1BB-B67558C2A73D}"/>
                </a:ext>
              </a:extLst>
            </p:cNvPr>
            <p:cNvSpPr/>
            <p:nvPr/>
          </p:nvSpPr>
          <p:spPr>
            <a:xfrm rot="5400000">
              <a:off x="736432" y="2118004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E1F8BB8-048D-D840-8B3B-49092A2B18E8}"/>
                </a:ext>
              </a:extLst>
            </p:cNvPr>
            <p:cNvSpPr txBox="1"/>
            <p:nvPr/>
          </p:nvSpPr>
          <p:spPr>
            <a:xfrm>
              <a:off x="110628" y="919259"/>
              <a:ext cx="541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Intro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7A56B32-D606-AD4E-ADE3-7AD974D770A7}"/>
                </a:ext>
              </a:extLst>
            </p:cNvPr>
            <p:cNvSpPr txBox="1"/>
            <p:nvPr/>
          </p:nvSpPr>
          <p:spPr>
            <a:xfrm>
              <a:off x="-35851" y="1377936"/>
              <a:ext cx="8343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Vision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DE66B8A-A080-BA49-83DB-20CFAD21F33A}"/>
                </a:ext>
              </a:extLst>
            </p:cNvPr>
            <p:cNvSpPr txBox="1"/>
            <p:nvPr/>
          </p:nvSpPr>
          <p:spPr>
            <a:xfrm>
              <a:off x="23837" y="1819565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Main()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2ED3596-2E84-F343-99D1-6DD89426B4F0}"/>
                </a:ext>
              </a:extLst>
            </p:cNvPr>
            <p:cNvSpPr txBox="1"/>
            <p:nvPr/>
          </p:nvSpPr>
          <p:spPr>
            <a:xfrm>
              <a:off x="23837" y="2301936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Result</a:t>
              </a: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CEC10DBF-D9C7-0340-B315-2C220418A9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56" t="63653" r="4423"/>
          <a:stretch/>
        </p:blipFill>
        <p:spPr>
          <a:xfrm>
            <a:off x="5224568" y="4813067"/>
            <a:ext cx="2603225" cy="149625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6F01812-4083-164C-99C5-9271E9F30F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923" b="14219"/>
          <a:stretch/>
        </p:blipFill>
        <p:spPr>
          <a:xfrm>
            <a:off x="1154944" y="2708920"/>
            <a:ext cx="3873734" cy="317658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BB24E6A-E57C-BD4D-A0B8-0A59B740E7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1322" y="3374483"/>
            <a:ext cx="2966794" cy="141419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9B0DB38-3841-8D4B-828D-8E503C43C9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56" r="4423" b="59670"/>
          <a:stretch/>
        </p:blipFill>
        <p:spPr>
          <a:xfrm>
            <a:off x="5133107" y="1748820"/>
            <a:ext cx="2603225" cy="1660230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04AF6F4-C4D1-FB43-9508-4E930C2D8949}"/>
              </a:ext>
            </a:extLst>
          </p:cNvPr>
          <p:cNvGrpSpPr/>
          <p:nvPr/>
        </p:nvGrpSpPr>
        <p:grpSpPr>
          <a:xfrm>
            <a:off x="1436964" y="1105433"/>
            <a:ext cx="6602167" cy="457200"/>
            <a:chOff x="2303748" y="2741930"/>
            <a:chExt cx="4536504" cy="45720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9043215-E84C-164D-93DB-1D0EE68112FE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AF13F64-2208-9B4C-9682-501D7ABE4184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문제의 시작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_</a:t>
              </a:r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대학 졸업 프로젝트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6836427-E2B5-0B45-BD1F-D735C9686AA4}"/>
              </a:ext>
            </a:extLst>
          </p:cNvPr>
          <p:cNvSpPr txBox="1"/>
          <p:nvPr/>
        </p:nvSpPr>
        <p:spPr>
          <a:xfrm>
            <a:off x="863589" y="138482"/>
            <a:ext cx="14688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DIYGO320" panose="02030504000101010101" pitchFamily="18" charset="-127"/>
                <a:ea typeface="YDIYGO320" panose="02030504000101010101" pitchFamily="18" charset="-127"/>
              </a:rPr>
              <a:t>University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393877-E60D-3F44-A752-EE733F572A32}"/>
              </a:ext>
            </a:extLst>
          </p:cNvPr>
          <p:cNvSpPr txBox="1"/>
          <p:nvPr/>
        </p:nvSpPr>
        <p:spPr>
          <a:xfrm>
            <a:off x="2446681" y="138482"/>
            <a:ext cx="1549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rPr>
              <a:t>Job Searching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rPr>
              <a:t>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DIYGO310" panose="02030504000101010101" pitchFamily="18" charset="-127"/>
              <a:ea typeface="YDIYGO310" panose="0203050400010101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1B7E07-AA51-A146-A397-45B0E4E1E451}"/>
              </a:ext>
            </a:extLst>
          </p:cNvPr>
          <p:cNvSpPr txBox="1"/>
          <p:nvPr/>
        </p:nvSpPr>
        <p:spPr>
          <a:xfrm>
            <a:off x="3995934" y="138482"/>
            <a:ext cx="1468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rPr>
              <a:t>Work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66708E-5C5B-7F49-A325-1E90A1B6750F}"/>
              </a:ext>
            </a:extLst>
          </p:cNvPr>
          <p:cNvSpPr txBox="1"/>
          <p:nvPr/>
        </p:nvSpPr>
        <p:spPr>
          <a:xfrm>
            <a:off x="5409967" y="138482"/>
            <a:ext cx="1468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rPr>
              <a:t>Tomorrow</a:t>
            </a:r>
          </a:p>
        </p:txBody>
      </p:sp>
    </p:spTree>
    <p:extLst>
      <p:ext uri="{BB962C8B-B14F-4D97-AF65-F5344CB8AC3E}">
        <p14:creationId xmlns:p14="http://schemas.microsoft.com/office/powerpoint/2010/main" val="839886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7AB2785C-36D3-8B47-9EBC-41B49A83CE54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-35851" y="-307238"/>
            <a:chExt cx="10057865" cy="7472476"/>
          </a:xfrm>
        </p:grpSpPr>
        <p:cxnSp>
          <p:nvCxnSpPr>
            <p:cNvPr id="6" name="직선 연결선 14">
              <a:extLst>
                <a:ext uri="{FF2B5EF4-FFF2-40B4-BE49-F238E27FC236}">
                  <a16:creationId xmlns:a16="http://schemas.microsoft.com/office/drawing/2014/main" id="{EA1AEC09-E8E1-2B48-BC8D-6C828CDF4AA2}"/>
                </a:ext>
              </a:extLst>
            </p:cNvPr>
            <p:cNvCxnSpPr/>
            <p:nvPr/>
          </p:nvCxnSpPr>
          <p:spPr>
            <a:xfrm>
              <a:off x="713655" y="-307238"/>
              <a:ext cx="0" cy="7472476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16">
              <a:extLst>
                <a:ext uri="{FF2B5EF4-FFF2-40B4-BE49-F238E27FC236}">
                  <a16:creationId xmlns:a16="http://schemas.microsoft.com/office/drawing/2014/main" id="{4C64D844-D8FE-9A40-8B78-9B1C7CBE6897}"/>
                </a:ext>
              </a:extLst>
            </p:cNvPr>
            <p:cNvCxnSpPr/>
            <p:nvPr/>
          </p:nvCxnSpPr>
          <p:spPr>
            <a:xfrm flipH="1">
              <a:off x="726218" y="548680"/>
              <a:ext cx="9295796" cy="0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3C9D35D-E4A5-344D-B43E-D70BD643A83F}"/>
                </a:ext>
              </a:extLst>
            </p:cNvPr>
            <p:cNvSpPr/>
            <p:nvPr/>
          </p:nvSpPr>
          <p:spPr>
            <a:xfrm>
              <a:off x="-35851" y="1787932"/>
              <a:ext cx="894572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B9E7B622-E8E8-B142-AB34-925849737F87}"/>
                </a:ext>
              </a:extLst>
            </p:cNvPr>
            <p:cNvSpPr/>
            <p:nvPr/>
          </p:nvSpPr>
          <p:spPr>
            <a:xfrm rot="5400000">
              <a:off x="736432" y="2118004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00F07E7-84F9-4F46-BB18-936E2B7230B7}"/>
                </a:ext>
              </a:extLst>
            </p:cNvPr>
            <p:cNvSpPr txBox="1"/>
            <p:nvPr/>
          </p:nvSpPr>
          <p:spPr>
            <a:xfrm>
              <a:off x="110628" y="919259"/>
              <a:ext cx="541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Intro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80C123-0814-6148-BC94-8C4C04E38493}"/>
                </a:ext>
              </a:extLst>
            </p:cNvPr>
            <p:cNvSpPr txBox="1"/>
            <p:nvPr/>
          </p:nvSpPr>
          <p:spPr>
            <a:xfrm>
              <a:off x="-35851" y="1377936"/>
              <a:ext cx="8343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Vision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6155BD5-7C9F-6D4C-ACA9-EBAB7E0B8583}"/>
                </a:ext>
              </a:extLst>
            </p:cNvPr>
            <p:cNvSpPr txBox="1"/>
            <p:nvPr/>
          </p:nvSpPr>
          <p:spPr>
            <a:xfrm>
              <a:off x="23837" y="1819565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Main()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7C4D98D-8EAA-484C-B5DE-CC6588B640DC}"/>
                </a:ext>
              </a:extLst>
            </p:cNvPr>
            <p:cNvSpPr txBox="1"/>
            <p:nvPr/>
          </p:nvSpPr>
          <p:spPr>
            <a:xfrm>
              <a:off x="23837" y="2301936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Result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BD94A4-C987-1147-AD38-A93A410A5ECF}"/>
              </a:ext>
            </a:extLst>
          </p:cNvPr>
          <p:cNvSpPr txBox="1"/>
          <p:nvPr/>
        </p:nvSpPr>
        <p:spPr>
          <a:xfrm>
            <a:off x="863589" y="138482"/>
            <a:ext cx="14688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DIYGO320" panose="02030504000101010101" pitchFamily="18" charset="-127"/>
                <a:ea typeface="YDIYGO320" panose="02030504000101010101" pitchFamily="18" charset="-127"/>
              </a:rPr>
              <a:t>University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AF52A3-7C46-0A44-9A63-1B38E0868587}"/>
              </a:ext>
            </a:extLst>
          </p:cNvPr>
          <p:cNvSpPr txBox="1"/>
          <p:nvPr/>
        </p:nvSpPr>
        <p:spPr>
          <a:xfrm>
            <a:off x="2446681" y="138482"/>
            <a:ext cx="1549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rPr>
              <a:t>Job Searching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rPr>
              <a:t>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DIYGO310" panose="02030504000101010101" pitchFamily="18" charset="-127"/>
              <a:ea typeface="YDIYGO310" panose="0203050400010101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131E66-FA12-6341-9800-0831196C0689}"/>
              </a:ext>
            </a:extLst>
          </p:cNvPr>
          <p:cNvSpPr txBox="1"/>
          <p:nvPr/>
        </p:nvSpPr>
        <p:spPr>
          <a:xfrm>
            <a:off x="3995934" y="138482"/>
            <a:ext cx="1468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rPr>
              <a:t>Work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690AAD-8B01-294A-8C99-B62E1FE004EF}"/>
              </a:ext>
            </a:extLst>
          </p:cNvPr>
          <p:cNvSpPr txBox="1"/>
          <p:nvPr/>
        </p:nvSpPr>
        <p:spPr>
          <a:xfrm>
            <a:off x="5409967" y="138482"/>
            <a:ext cx="1468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rPr>
              <a:t>Tomorrow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CFF4BC4-8A0B-A043-84E8-D64CED7FFB1C}"/>
              </a:ext>
            </a:extLst>
          </p:cNvPr>
          <p:cNvSpPr/>
          <p:nvPr/>
        </p:nvSpPr>
        <p:spPr>
          <a:xfrm>
            <a:off x="2492056" y="2665089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6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후천적 시각장애인을 위한 스마트폰 인터페이스</a:t>
            </a:r>
            <a:endParaRPr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E37F2C7-A273-9E4F-BD3C-3CBE71783B20}"/>
              </a:ext>
            </a:extLst>
          </p:cNvPr>
          <p:cNvGrpSpPr/>
          <p:nvPr/>
        </p:nvGrpSpPr>
        <p:grpSpPr>
          <a:xfrm>
            <a:off x="1436964" y="1105433"/>
            <a:ext cx="6602167" cy="457200"/>
            <a:chOff x="2303748" y="2741930"/>
            <a:chExt cx="4536504" cy="457200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1249DDD-90F6-B244-BB4C-913C986EB5AC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668254B-D834-C048-927C-5E55AD1E49ED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껄끄러운 사람과 일할 수도 있다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5289B5F-0596-144A-B4FE-EF082E18028D}"/>
              </a:ext>
            </a:extLst>
          </p:cNvPr>
          <p:cNvGrpSpPr/>
          <p:nvPr/>
        </p:nvGrpSpPr>
        <p:grpSpPr>
          <a:xfrm>
            <a:off x="2933771" y="1750053"/>
            <a:ext cx="6240504" cy="369332"/>
            <a:chOff x="3203848" y="2502191"/>
            <a:chExt cx="6240504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84CFAD2-25DD-EF48-8AB5-FBCA5AF56623}"/>
                </a:ext>
              </a:extLst>
            </p:cNvPr>
            <p:cNvSpPr txBox="1"/>
            <p:nvPr/>
          </p:nvSpPr>
          <p:spPr>
            <a:xfrm>
              <a:off x="3635896" y="2502191"/>
              <a:ext cx="5808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그것이 </a:t>
              </a:r>
              <a:r>
                <a:rPr lang="ko-KR" altLang="en-US" dirty="0" err="1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전여친이라고</a:t>
              </a:r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할지라도</a:t>
              </a:r>
              <a:endPara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5" name="갈매기형 수장 36">
              <a:extLst>
                <a:ext uri="{FF2B5EF4-FFF2-40B4-BE49-F238E27FC236}">
                  <a16:creationId xmlns:a16="http://schemas.microsoft.com/office/drawing/2014/main" id="{33CF463E-10ED-C149-AA1D-7DE06BA42A15}"/>
                </a:ext>
              </a:extLst>
            </p:cNvPr>
            <p:cNvSpPr/>
            <p:nvPr/>
          </p:nvSpPr>
          <p:spPr>
            <a:xfrm>
              <a:off x="3351499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6" name="갈매기형 수장 37">
              <a:extLst>
                <a:ext uri="{FF2B5EF4-FFF2-40B4-BE49-F238E27FC236}">
                  <a16:creationId xmlns:a16="http://schemas.microsoft.com/office/drawing/2014/main" id="{68569FC1-E1A6-8F48-9B70-133FE8F5BF01}"/>
                </a:ext>
              </a:extLst>
            </p:cNvPr>
            <p:cNvSpPr/>
            <p:nvPr/>
          </p:nvSpPr>
          <p:spPr>
            <a:xfrm>
              <a:off x="3203848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E7CCA0E-0E28-C747-A611-E9969FDAE676}"/>
              </a:ext>
            </a:extLst>
          </p:cNvPr>
          <p:cNvSpPr/>
          <p:nvPr/>
        </p:nvSpPr>
        <p:spPr>
          <a:xfrm>
            <a:off x="3365818" y="2096564"/>
            <a:ext cx="20441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그러니 착하게 살자</a:t>
            </a:r>
            <a:endParaRPr lang="en-US" altLang="ko-KR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C2B5F32-0B93-CD45-9372-552423B63E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75437" y="3897148"/>
            <a:ext cx="3074209" cy="2684309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509D55C1-CE5A-274B-B07A-EFE138D9F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8869" y="3550637"/>
            <a:ext cx="967846" cy="1002881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18789181-C4E4-B74E-BCF8-978116B50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6697" y="3432688"/>
            <a:ext cx="1075142" cy="1075142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3684C1D0-C1BF-594F-9F7A-B5D38A5C894A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10172" y="5740863"/>
            <a:ext cx="535768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002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343D1D2C-564A-2E4F-8C5A-C380CBFCCE53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ACB8CC6-7DEC-2642-9AC4-5CB9D8D44A9D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7" name="직선 연결선 14">
                <a:extLst>
                  <a:ext uri="{FF2B5EF4-FFF2-40B4-BE49-F238E27FC236}">
                    <a16:creationId xmlns:a16="http://schemas.microsoft.com/office/drawing/2014/main" id="{18F459D7-4900-344C-B6D3-2DC178FC3D43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16">
                <a:extLst>
                  <a:ext uri="{FF2B5EF4-FFF2-40B4-BE49-F238E27FC236}">
                    <a16:creationId xmlns:a16="http://schemas.microsoft.com/office/drawing/2014/main" id="{F5A363FA-F28E-2949-AD65-14D69BBB064D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853CD489-BB86-004F-982F-F12995375F75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0" name="직각 삼각형 8">
                <a:extLst>
                  <a:ext uri="{FF2B5EF4-FFF2-40B4-BE49-F238E27FC236}">
                    <a16:creationId xmlns:a16="http://schemas.microsoft.com/office/drawing/2014/main" id="{EADDE7EB-C16F-A240-9948-1092FD817CE0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0D34DE1-1107-E04E-8885-5EBB341C5145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6AEF30-2CF9-6E41-84F1-6BE09B3E3AB6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8F734C5-BB02-5244-A1D1-EBB93F513EAC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4E99E3A-244C-7D49-AA7F-16A3B2EBBE7E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FD5C41B-6965-454B-972F-25499D9EFB79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F740F4E-B54D-604E-A60A-38EA2CF9FD9F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33CA66-3134-4547-B319-CE3A7B2A6A79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04A0C3E-6040-A045-B7F3-9723D02F7AAC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pic>
        <p:nvPicPr>
          <p:cNvPr id="20" name="Picture 2" descr="토끼와 거북이의 경주를 바라보는 전혀 다른 두 가지 시선 - 경쟁과 복지">
            <a:extLst>
              <a:ext uri="{FF2B5EF4-FFF2-40B4-BE49-F238E27FC236}">
                <a16:creationId xmlns:a16="http://schemas.microsoft.com/office/drawing/2014/main" id="{2360A05E-9FB0-3645-89CA-E04F6996B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1804" y="3140968"/>
            <a:ext cx="4737100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EA064FA1-8482-B14E-856A-793B011904E0}"/>
              </a:ext>
            </a:extLst>
          </p:cNvPr>
          <p:cNvSpPr/>
          <p:nvPr/>
        </p:nvSpPr>
        <p:spPr>
          <a:xfrm>
            <a:off x="2492056" y="2665089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ore-KR" altLang="en-US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뛰는</a:t>
            </a:r>
            <a:r>
              <a:rPr lang="ko-KR" altLang="en-US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 놈 위에 나는 놈 있지만</a:t>
            </a:r>
            <a:r>
              <a:rPr lang="en-US" altLang="ko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 결승선만 가면 된다</a:t>
            </a:r>
            <a:endParaRPr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4555273-52AE-B440-B4CB-A58B8FE25B47}"/>
              </a:ext>
            </a:extLst>
          </p:cNvPr>
          <p:cNvGrpSpPr/>
          <p:nvPr/>
        </p:nvGrpSpPr>
        <p:grpSpPr>
          <a:xfrm>
            <a:off x="1436964" y="1105433"/>
            <a:ext cx="6602167" cy="457200"/>
            <a:chOff x="2303748" y="2741930"/>
            <a:chExt cx="4536504" cy="457200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63A71B90-8A33-1240-AE5E-9164BF78E28D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3AE9654-F548-9B4F-B730-46FB7340F2A6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결국 노력이다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EA58D99-5725-2D4C-90EA-40537219286A}"/>
              </a:ext>
            </a:extLst>
          </p:cNvPr>
          <p:cNvGrpSpPr/>
          <p:nvPr/>
        </p:nvGrpSpPr>
        <p:grpSpPr>
          <a:xfrm>
            <a:off x="2933771" y="1750053"/>
            <a:ext cx="6240504" cy="369332"/>
            <a:chOff x="3203848" y="2502191"/>
            <a:chExt cx="6240504" cy="36933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8D5C7A4-90D4-3F49-A24E-2FCB582506DE}"/>
                </a:ext>
              </a:extLst>
            </p:cNvPr>
            <p:cNvSpPr txBox="1"/>
            <p:nvPr/>
          </p:nvSpPr>
          <p:spPr>
            <a:xfrm>
              <a:off x="3635896" y="2502191"/>
              <a:ext cx="5808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울면서 코딩해 본적 있는가</a:t>
              </a:r>
              <a:endPara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7" name="갈매기형 수장 36">
              <a:extLst>
                <a:ext uri="{FF2B5EF4-FFF2-40B4-BE49-F238E27FC236}">
                  <a16:creationId xmlns:a16="http://schemas.microsoft.com/office/drawing/2014/main" id="{47C418F2-A413-D84D-9D32-C2D05C0E5C2C}"/>
                </a:ext>
              </a:extLst>
            </p:cNvPr>
            <p:cNvSpPr/>
            <p:nvPr/>
          </p:nvSpPr>
          <p:spPr>
            <a:xfrm>
              <a:off x="3351499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8" name="갈매기형 수장 37">
              <a:extLst>
                <a:ext uri="{FF2B5EF4-FFF2-40B4-BE49-F238E27FC236}">
                  <a16:creationId xmlns:a16="http://schemas.microsoft.com/office/drawing/2014/main" id="{4F0F9944-8C39-A542-8A88-71C7A4E7B615}"/>
                </a:ext>
              </a:extLst>
            </p:cNvPr>
            <p:cNvSpPr/>
            <p:nvPr/>
          </p:nvSpPr>
          <p:spPr>
            <a:xfrm>
              <a:off x="3203848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0808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94FB956B-2A6E-EE45-9F68-012DFAD6E0CA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9D8D45D-210D-8748-B6C3-9AB200DD0C30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0" name="직선 연결선 14">
                <a:extLst>
                  <a:ext uri="{FF2B5EF4-FFF2-40B4-BE49-F238E27FC236}">
                    <a16:creationId xmlns:a16="http://schemas.microsoft.com/office/drawing/2014/main" id="{A0CD2F99-450C-F94E-9B2B-6921014F6184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6">
                <a:extLst>
                  <a:ext uri="{FF2B5EF4-FFF2-40B4-BE49-F238E27FC236}">
                    <a16:creationId xmlns:a16="http://schemas.microsoft.com/office/drawing/2014/main" id="{E78CD2E3-5CD4-ED46-BA3E-5D08D42B0C41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5CF33D-9151-4D46-AD6B-52954E02931A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" name="직각 삼각형 8">
                <a:extLst>
                  <a:ext uri="{FF2B5EF4-FFF2-40B4-BE49-F238E27FC236}">
                    <a16:creationId xmlns:a16="http://schemas.microsoft.com/office/drawing/2014/main" id="{C131D745-BC74-7942-9FD6-1492F6B5176E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99C4665-CCFE-1249-9FE6-34012D6DF0B7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639B09A-FFF6-0B49-A699-4FE225AA84D4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DEDC774-90BA-C54B-9701-4A6C7FB06DE2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1ABBFBA-E163-BC4A-8A31-CBD3D4B72C5A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973A2B-4A86-8448-A23C-3A3A52BDC28C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5A7C578-87AD-8940-B2A6-CFF39FF831DF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263D0F-7ABF-AA4E-846D-15A66EF5166B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FAC990F-790F-024A-8BF4-2FCFA7177152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DC8D1A0-5EDA-F342-AED0-2A42FC1DA04E}"/>
              </a:ext>
            </a:extLst>
          </p:cNvPr>
          <p:cNvGrpSpPr/>
          <p:nvPr/>
        </p:nvGrpSpPr>
        <p:grpSpPr>
          <a:xfrm>
            <a:off x="1436964" y="1105433"/>
            <a:ext cx="6602167" cy="457200"/>
            <a:chOff x="2303748" y="2741930"/>
            <a:chExt cx="4536504" cy="457200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73F3E48-A8C2-0442-8A26-5DF481D0A83E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559938C-72FA-3F4B-85AC-432C852ABE08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노력의 결과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_</a:t>
              </a:r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성적표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68F034FD-E3EF-0D4B-ACF5-DB3A0F82C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816" y="1754351"/>
            <a:ext cx="3723875" cy="496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44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19A15641-2305-7D44-B8D9-C63590926A1C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3E43AFD-DC42-3F48-AF0E-4BAAD4C33850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1" name="직선 연결선 14">
                <a:extLst>
                  <a:ext uri="{FF2B5EF4-FFF2-40B4-BE49-F238E27FC236}">
                    <a16:creationId xmlns:a16="http://schemas.microsoft.com/office/drawing/2014/main" id="{F2F389D8-111D-2547-95CE-1E6097917B2D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6">
                <a:extLst>
                  <a:ext uri="{FF2B5EF4-FFF2-40B4-BE49-F238E27FC236}">
                    <a16:creationId xmlns:a16="http://schemas.microsoft.com/office/drawing/2014/main" id="{CEA6433A-1773-FE43-9214-BA029CD13E27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DE37639E-3E00-5A4C-BBC9-E496219D169A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직각 삼각형 8">
                <a:extLst>
                  <a:ext uri="{FF2B5EF4-FFF2-40B4-BE49-F238E27FC236}">
                    <a16:creationId xmlns:a16="http://schemas.microsoft.com/office/drawing/2014/main" id="{F7BF6EF7-130B-2C46-826A-1D437C64809E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B35A651-CB47-C941-B6E3-346577C82F05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11D1F9C-6F16-9D41-A8A3-3B8C6E29A146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B74B61-ED4F-0346-9D65-701F94AFD537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17CDCCCC-02B2-A44E-8F6B-5B62D9242C6C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97EF17-BFFF-BE4E-BB01-CF91CF115AD6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AC606D3-6F21-1C44-8D25-5BB583F3AAE5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34DF605-128A-1345-B55C-CE333B99DD64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279D8F1-6EF3-B44A-9B6D-B2D8D63780D9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6CE731CC-D927-E044-9D54-19DD4A97E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74" y="1389940"/>
            <a:ext cx="8019533" cy="5341582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A0499C65-6B40-6F46-B580-E543B3CC328E}"/>
              </a:ext>
            </a:extLst>
          </p:cNvPr>
          <p:cNvGrpSpPr/>
          <p:nvPr/>
        </p:nvGrpSpPr>
        <p:grpSpPr>
          <a:xfrm>
            <a:off x="1436964" y="1105433"/>
            <a:ext cx="6602167" cy="457200"/>
            <a:chOff x="2303748" y="2741930"/>
            <a:chExt cx="4536504" cy="457200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9354B95-E602-FC47-9E7D-DB3E7485599B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4495C38-3F76-1E46-ACAF-0A1EF4BC20C5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err="1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컴공일지라도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,</a:t>
              </a:r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힘들 수 있다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54D1729B-DE0C-9242-A2D6-D3B30149372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83357" y="3068960"/>
            <a:ext cx="1572766" cy="157276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59BD418-16E8-9B42-B39C-605693E6B8A8}"/>
              </a:ext>
            </a:extLst>
          </p:cNvPr>
          <p:cNvSpPr txBox="1"/>
          <p:nvPr/>
        </p:nvSpPr>
        <p:spPr>
          <a:xfrm rot="19168860">
            <a:off x="2902811" y="4728374"/>
            <a:ext cx="1771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내</a:t>
            </a:r>
            <a:r>
              <a:rPr kumimoji="1" lang="ko-KR" altLang="en-US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 회사는 어디에</a:t>
            </a:r>
            <a:r>
              <a:rPr kumimoji="1" lang="en-US" altLang="ko-KR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endParaRPr kumimoji="1"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4808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FB977E7-486F-BF45-B91D-C187016C86FD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4BF058-96B9-9845-88C7-7D9C9307257E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0" name="직선 연결선 14">
                <a:extLst>
                  <a:ext uri="{FF2B5EF4-FFF2-40B4-BE49-F238E27FC236}">
                    <a16:creationId xmlns:a16="http://schemas.microsoft.com/office/drawing/2014/main" id="{C0C995A4-3D61-2943-BA8E-167AB3A5D925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6">
                <a:extLst>
                  <a:ext uri="{FF2B5EF4-FFF2-40B4-BE49-F238E27FC236}">
                    <a16:creationId xmlns:a16="http://schemas.microsoft.com/office/drawing/2014/main" id="{94725A66-0C24-704E-841D-AA3BE91A2666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2146500-E9AD-C44E-92E8-BF5E2E1FE292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" name="직각 삼각형 8">
                <a:extLst>
                  <a:ext uri="{FF2B5EF4-FFF2-40B4-BE49-F238E27FC236}">
                    <a16:creationId xmlns:a16="http://schemas.microsoft.com/office/drawing/2014/main" id="{8D468FDF-42B6-D843-A0BD-CD5F4660102F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AD52CE8-16CA-C14A-9BEF-F05676C2CDB2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307A4F1-3DFE-F74F-ADA7-41521A8A0A23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9C1BFF0-D76C-3242-9F77-6C1FC82BC441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14F5183-35AE-1146-9DF3-705902CDF569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7FD4A7B-3D6A-2A43-8D76-99B05AED4039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0BE1E9A-745C-7B40-9190-D9D62B33FAF9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560B8CB-7312-5F41-A0F7-9E10945727A8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888D2DF-8575-A043-8D47-4FE21C2D1CF8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568571B-543B-E542-8C4E-2CBD77054514}"/>
              </a:ext>
            </a:extLst>
          </p:cNvPr>
          <p:cNvGrpSpPr/>
          <p:nvPr/>
        </p:nvGrpSpPr>
        <p:grpSpPr>
          <a:xfrm>
            <a:off x="1436964" y="1105433"/>
            <a:ext cx="6602167" cy="457200"/>
            <a:chOff x="2303748" y="2741930"/>
            <a:chExt cx="4536504" cy="457200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D8A95CB-43B5-B840-9CC6-0FC41A565B83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2BDF59D-5CF0-5149-B9C4-1367CC942A86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하지만 할 수 있다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pic>
        <p:nvPicPr>
          <p:cNvPr id="1030" name="Picture 6" descr="icandoit 이미지 검색결과">
            <a:extLst>
              <a:ext uri="{FF2B5EF4-FFF2-40B4-BE49-F238E27FC236}">
                <a16:creationId xmlns:a16="http://schemas.microsoft.com/office/drawing/2014/main" id="{5B9D54BC-50F7-994A-AAE1-B676EC71B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1647" y="2344533"/>
            <a:ext cx="5892800" cy="393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5876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A6EC7D3C-FEFB-BD40-B05D-E35C1A0A15B7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DA3BDCB-45AC-CB4D-915E-3F8B9DD247F7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0" name="직선 연결선 14">
                <a:extLst>
                  <a:ext uri="{FF2B5EF4-FFF2-40B4-BE49-F238E27FC236}">
                    <a16:creationId xmlns:a16="http://schemas.microsoft.com/office/drawing/2014/main" id="{A5C0E9E8-40B2-F446-94DC-F76B6B831436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6">
                <a:extLst>
                  <a:ext uri="{FF2B5EF4-FFF2-40B4-BE49-F238E27FC236}">
                    <a16:creationId xmlns:a16="http://schemas.microsoft.com/office/drawing/2014/main" id="{5910B96A-564E-1D45-8DFC-F71D7D19DF34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F38020B-66B7-A247-8B49-7128E2D1E327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" name="직각 삼각형 8">
                <a:extLst>
                  <a:ext uri="{FF2B5EF4-FFF2-40B4-BE49-F238E27FC236}">
                    <a16:creationId xmlns:a16="http://schemas.microsoft.com/office/drawing/2014/main" id="{F7D43A41-F151-8947-878B-A2B71D6A5851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F21AA17-22C8-8E4D-85AB-59B54D5000DC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4FD9BF-E1A7-C446-8FAF-779A18866441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BCC7377-38CD-194A-BD7A-40511E6A7504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25F7C09-9C95-C749-BCFA-BD15213F5B74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46D03B-81C2-7B4C-81B8-872AA5A944C7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4B251A6-8A02-ED4C-A566-2BAEB1A90A6F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483A5-5FE1-6E40-830B-ABA2C11992B0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7C7CE35-B67B-E045-BF7F-191AA916A705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4F6D23F-6C6E-BB49-8ADB-64E67FE802B3}"/>
              </a:ext>
            </a:extLst>
          </p:cNvPr>
          <p:cNvGrpSpPr/>
          <p:nvPr/>
        </p:nvGrpSpPr>
        <p:grpSpPr>
          <a:xfrm>
            <a:off x="1436964" y="1105433"/>
            <a:ext cx="6602167" cy="457200"/>
            <a:chOff x="2303748" y="2741930"/>
            <a:chExt cx="4536504" cy="457200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FCAD1BD-98D4-0346-B89F-B930B99A77E8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6FD9D0C-F06D-054D-BE46-ACB554833D27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나는 회사에서 어떤 일을 하고 있는가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?</a:t>
              </a:r>
            </a:p>
          </p:txBody>
        </p:sp>
      </p:grpSp>
      <p:pic>
        <p:nvPicPr>
          <p:cNvPr id="10244" name="Picture 4" descr="Describe the Duties &amp; Responsibilities of Own Work Role – ANSWERS FOR  HEALTH AND SOCIAL CARE">
            <a:extLst>
              <a:ext uri="{FF2B5EF4-FFF2-40B4-BE49-F238E27FC236}">
                <a16:creationId xmlns:a16="http://schemas.microsoft.com/office/drawing/2014/main" id="{7FC88914-6E13-E042-9101-C30857B55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964" y="2669273"/>
            <a:ext cx="6725969" cy="3054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978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D950A284-ED79-DC47-ACDB-3CA717D7AF41}"/>
              </a:ext>
            </a:extLst>
          </p:cNvPr>
          <p:cNvCxnSpPr/>
          <p:nvPr/>
        </p:nvCxnSpPr>
        <p:spPr>
          <a:xfrm>
            <a:off x="1763688" y="5720610"/>
            <a:ext cx="6120680" cy="0"/>
          </a:xfrm>
          <a:prstGeom prst="straightConnector1">
            <a:avLst/>
          </a:prstGeom>
          <a:ln w="12700">
            <a:solidFill>
              <a:srgbClr val="282123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98C6A6FC-1C4B-4742-8F21-03C8FFFA8F45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9CF3448-3F67-5442-AFF6-1EC2F6EA32BA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0" name="직선 연결선 14">
                <a:extLst>
                  <a:ext uri="{FF2B5EF4-FFF2-40B4-BE49-F238E27FC236}">
                    <a16:creationId xmlns:a16="http://schemas.microsoft.com/office/drawing/2014/main" id="{97ECD530-CF6E-6D4E-8D31-C0D6752F0D23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6">
                <a:extLst>
                  <a:ext uri="{FF2B5EF4-FFF2-40B4-BE49-F238E27FC236}">
                    <a16:creationId xmlns:a16="http://schemas.microsoft.com/office/drawing/2014/main" id="{A87F0F52-73A5-B842-AE1E-15677426590C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BB9A8C52-8C8A-5843-89C2-0A75EB6BF80E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" name="직각 삼각형 8">
                <a:extLst>
                  <a:ext uri="{FF2B5EF4-FFF2-40B4-BE49-F238E27FC236}">
                    <a16:creationId xmlns:a16="http://schemas.microsoft.com/office/drawing/2014/main" id="{AB9CC147-61B5-6E43-BD53-01006A9B466E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93487D2-D320-EC47-BB40-11FF0FB7F20C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D21330C-EE90-B24C-B25A-4180CFFA5C32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CE4CC95-4F32-1941-9A7A-3C8A8C400BD6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32DDBDA-464C-F44E-85EA-2FD9B7C91EE0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A31E81E-D2BE-B447-B380-5AE2B91EA8E3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6938A67-9690-F34B-873C-9A81602D3538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DED8D90-3FFE-264D-BAC0-088BC674DE9E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8F542FC-DEEC-0D48-9621-98642057FD0C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A86436C-7FEB-CD45-AD22-E94E5930858C}"/>
              </a:ext>
            </a:extLst>
          </p:cNvPr>
          <p:cNvGrpSpPr/>
          <p:nvPr/>
        </p:nvGrpSpPr>
        <p:grpSpPr>
          <a:xfrm>
            <a:off x="1436964" y="1367574"/>
            <a:ext cx="6602167" cy="457200"/>
            <a:chOff x="2303748" y="2741930"/>
            <a:chExt cx="4536504" cy="45720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5ED26E4-69C3-3449-89A7-342FB2DF319C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3CE560D-7BEA-D846-99A3-4D8B2BF10AB3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About MY JOB</a:t>
              </a:r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E1F2640-D206-3B41-ACD4-9118DD153333}"/>
              </a:ext>
            </a:extLst>
          </p:cNvPr>
          <p:cNvSpPr/>
          <p:nvPr/>
        </p:nvSpPr>
        <p:spPr>
          <a:xfrm>
            <a:off x="1701371" y="2780928"/>
            <a:ext cx="6385343" cy="482371"/>
          </a:xfrm>
          <a:prstGeom prst="rect">
            <a:avLst/>
          </a:prstGeom>
          <a:solidFill>
            <a:srgbClr val="282123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6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Developer’s Work</a:t>
            </a:r>
            <a:endParaRPr kumimoji="1" lang="ko-Kore-KR" altLang="en-US" sz="16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3361F41-6D25-E647-9EC4-43118EC72F0D}"/>
              </a:ext>
            </a:extLst>
          </p:cNvPr>
          <p:cNvSpPr/>
          <p:nvPr/>
        </p:nvSpPr>
        <p:spPr>
          <a:xfrm>
            <a:off x="1701371" y="3626316"/>
            <a:ext cx="3010653" cy="482371"/>
          </a:xfrm>
          <a:prstGeom prst="rect">
            <a:avLst/>
          </a:prstGeom>
          <a:solidFill>
            <a:srgbClr val="282123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latin typeface="NanumGothic" panose="020D0604000000000000" pitchFamily="34" charset="-127"/>
                <a:ea typeface="NanumGothic" panose="020D0604000000000000" pitchFamily="34" charset="-127"/>
              </a:rPr>
              <a:t>S.I (System Integration)</a:t>
            </a:r>
            <a:endParaRPr kumimoji="1" lang="ko-Kore-KR" altLang="en-US" sz="1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61CE6EA-4180-5044-B45F-C984DE1613A7}"/>
              </a:ext>
            </a:extLst>
          </p:cNvPr>
          <p:cNvSpPr/>
          <p:nvPr/>
        </p:nvSpPr>
        <p:spPr>
          <a:xfrm>
            <a:off x="5076056" y="3626316"/>
            <a:ext cx="3010658" cy="482371"/>
          </a:xfrm>
          <a:prstGeom prst="rect">
            <a:avLst/>
          </a:prstGeom>
          <a:solidFill>
            <a:srgbClr val="282123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latin typeface="NanumGothic" panose="020D0604000000000000" pitchFamily="34" charset="-127"/>
                <a:ea typeface="NanumGothic" panose="020D0604000000000000" pitchFamily="34" charset="-127"/>
              </a:rPr>
              <a:t>S.M (System Management)</a:t>
            </a:r>
            <a:endParaRPr kumimoji="1" lang="ko-Kore-KR" altLang="en-US" sz="1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69F1C25-9039-544A-8527-8F04D4B04560}"/>
              </a:ext>
            </a:extLst>
          </p:cNvPr>
          <p:cNvSpPr/>
          <p:nvPr/>
        </p:nvSpPr>
        <p:spPr>
          <a:xfrm>
            <a:off x="1701371" y="4325370"/>
            <a:ext cx="3010653" cy="482371"/>
          </a:xfrm>
          <a:prstGeom prst="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200" dirty="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전혀 없던 시스템을 만들어내는 일</a:t>
            </a:r>
            <a:endParaRPr kumimoji="1" lang="en-US" altLang="ko-KR" sz="1200" dirty="0">
              <a:solidFill>
                <a:schemeClr val="tx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5DAA3F0-F5A9-6B43-9060-143F48B37BE3}"/>
              </a:ext>
            </a:extLst>
          </p:cNvPr>
          <p:cNvSpPr/>
          <p:nvPr/>
        </p:nvSpPr>
        <p:spPr>
          <a:xfrm>
            <a:off x="5076056" y="4325369"/>
            <a:ext cx="3010658" cy="482371"/>
          </a:xfrm>
          <a:prstGeom prst="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sz="1200" dirty="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이미</a:t>
            </a:r>
            <a:r>
              <a:rPr kumimoji="1" lang="ko-KR" altLang="en-US" sz="1200" dirty="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만들어진 시스템을 유지 보수</a:t>
            </a:r>
            <a:endParaRPr kumimoji="1" lang="ko-Kore-KR" altLang="en-US" sz="1200" dirty="0">
              <a:solidFill>
                <a:schemeClr val="tx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7" name="그림 26" descr="사람, 나무, 실외, 서있는이(가) 표시된 사진&#10;&#10;자동 생성된 설명">
            <a:extLst>
              <a:ext uri="{FF2B5EF4-FFF2-40B4-BE49-F238E27FC236}">
                <a16:creationId xmlns:a16="http://schemas.microsoft.com/office/drawing/2014/main" id="{9A31D9FF-4C86-F240-B62C-22F9BA1353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62" t="23888" r="54495" b="40474"/>
          <a:stretch/>
        </p:blipFill>
        <p:spPr>
          <a:xfrm>
            <a:off x="4475767" y="5024422"/>
            <a:ext cx="1392377" cy="1392377"/>
          </a:xfrm>
          <a:prstGeom prst="ellipse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85E6208-C4B3-FB4E-A48C-BC4E5AC2C64E}"/>
              </a:ext>
            </a:extLst>
          </p:cNvPr>
          <p:cNvSpPr txBox="1"/>
          <p:nvPr/>
        </p:nvSpPr>
        <p:spPr>
          <a:xfrm>
            <a:off x="3430491" y="5390028"/>
            <a:ext cx="1075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400" i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전</a:t>
            </a:r>
            <a:r>
              <a:rPr kumimoji="1" lang="ko-KR" altLang="en-US" sz="1400" i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이쯤이죠</a:t>
            </a:r>
            <a:endParaRPr kumimoji="1" lang="ko-Kore-KR" altLang="en-US" sz="1400" i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6562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11559" y="2996952"/>
            <a:ext cx="333302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7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INDEX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1559" y="2767280"/>
            <a:ext cx="3333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Developer’s Life Cycle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3059832" y="2615886"/>
            <a:ext cx="0" cy="1626228"/>
          </a:xfrm>
          <a:prstGeom prst="line">
            <a:avLst/>
          </a:prstGeom>
          <a:ln>
            <a:solidFill>
              <a:srgbClr val="272123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563888" y="2648116"/>
            <a:ext cx="3256435" cy="1538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DIYGO320" panose="02030504000101010101" pitchFamily="18" charset="-127"/>
                <a:ea typeface="YDIYGO320" panose="02030504000101010101" pitchFamily="18" charset="-127"/>
              </a:rPr>
              <a:t>INTRO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DIYGO320" panose="02030504000101010101" pitchFamily="18" charset="-127"/>
                <a:ea typeface="YDIYGO320" panose="02030504000101010101" pitchFamily="18" charset="-127"/>
              </a:rPr>
              <a:t>VISION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DIYGO320" panose="02030504000101010101" pitchFamily="18" charset="-127"/>
                <a:ea typeface="YDIYGO320" panose="02030504000101010101" pitchFamily="18" charset="-127"/>
              </a:rPr>
              <a:t>MAIN()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DIYGO320" panose="02030504000101010101" pitchFamily="18" charset="-127"/>
                <a:ea typeface="YDIYGO320" panose="02030504000101010101" pitchFamily="18" charset="-127"/>
              </a:rPr>
              <a:t>RESULT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-435778" y="6697496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7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7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385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7FB7C760-2DB5-454E-AF32-6F7A9280A2FF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8D0A66AE-CA35-EB45-BFC8-A60C570085C3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0" name="직선 연결선 14">
                <a:extLst>
                  <a:ext uri="{FF2B5EF4-FFF2-40B4-BE49-F238E27FC236}">
                    <a16:creationId xmlns:a16="http://schemas.microsoft.com/office/drawing/2014/main" id="{F1DFFF57-4045-5648-BEB5-0F909B65013D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6">
                <a:extLst>
                  <a:ext uri="{FF2B5EF4-FFF2-40B4-BE49-F238E27FC236}">
                    <a16:creationId xmlns:a16="http://schemas.microsoft.com/office/drawing/2014/main" id="{CCCFE434-3C58-FD46-9B14-78CD6062C791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68DACC0A-C4A4-654B-8144-8236C4ABB5CE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" name="직각 삼각형 8">
                <a:extLst>
                  <a:ext uri="{FF2B5EF4-FFF2-40B4-BE49-F238E27FC236}">
                    <a16:creationId xmlns:a16="http://schemas.microsoft.com/office/drawing/2014/main" id="{496E7FAD-58FF-F143-9B42-0EEA158A4F78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E674271-415E-1642-ADF9-EECC94A5ACCC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CD9A010-EEE4-7541-8616-5D78809ECAE5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7E108BF-F9C2-A248-A856-944D1A163749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6079307-C6F6-5B4B-92BB-C82BFE988747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3357966-54BA-B246-9002-7AF9A065F9F7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1734E3F-841E-884B-9D51-40ED5D669CB0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51D1BEC-4D97-BD48-BF19-A95D68DE7BEF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CC7B3C-B183-D340-B25C-CB07581A6F68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3BB9BDD-E52E-C245-9F0F-FCED85B0228A}"/>
              </a:ext>
            </a:extLst>
          </p:cNvPr>
          <p:cNvGrpSpPr/>
          <p:nvPr/>
        </p:nvGrpSpPr>
        <p:grpSpPr>
          <a:xfrm>
            <a:off x="1436964" y="1367574"/>
            <a:ext cx="6602167" cy="457200"/>
            <a:chOff x="2303748" y="2741930"/>
            <a:chExt cx="4536504" cy="45720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9A41D846-6B08-A642-9059-4D4402ED7C45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83380AC-2486-7249-AF8B-36A03EBCDEEC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About MY JOB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49DB1D6-EE31-1C41-BAEF-DF11F605E019}"/>
              </a:ext>
            </a:extLst>
          </p:cNvPr>
          <p:cNvGrpSpPr/>
          <p:nvPr/>
        </p:nvGrpSpPr>
        <p:grpSpPr>
          <a:xfrm>
            <a:off x="2191422" y="2019780"/>
            <a:ext cx="6240504" cy="369332"/>
            <a:chOff x="3203848" y="2502191"/>
            <a:chExt cx="6240504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2F5B7E0-7393-9D42-B5E8-6A70B9960F5F}"/>
                </a:ext>
              </a:extLst>
            </p:cNvPr>
            <p:cNvSpPr txBox="1"/>
            <p:nvPr/>
          </p:nvSpPr>
          <p:spPr>
            <a:xfrm>
              <a:off x="3635896" y="2502191"/>
              <a:ext cx="5808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불편사항 관리를 위한 내부 </a:t>
              </a:r>
              <a:r>
                <a:rPr lang="ko-KR" altLang="en-US" dirty="0" err="1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웹서비스</a:t>
              </a:r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시스템 운영</a:t>
              </a:r>
              <a:endPara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4" name="갈매기형 수장 36">
              <a:extLst>
                <a:ext uri="{FF2B5EF4-FFF2-40B4-BE49-F238E27FC236}">
                  <a16:creationId xmlns:a16="http://schemas.microsoft.com/office/drawing/2014/main" id="{8A500473-4D09-D54E-B637-06D5521FF3F2}"/>
                </a:ext>
              </a:extLst>
            </p:cNvPr>
            <p:cNvSpPr/>
            <p:nvPr/>
          </p:nvSpPr>
          <p:spPr>
            <a:xfrm>
              <a:off x="3351499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5" name="갈매기형 수장 37">
              <a:extLst>
                <a:ext uri="{FF2B5EF4-FFF2-40B4-BE49-F238E27FC236}">
                  <a16:creationId xmlns:a16="http://schemas.microsoft.com/office/drawing/2014/main" id="{B30072AD-CA50-F440-A414-BC195C70DD98}"/>
                </a:ext>
              </a:extLst>
            </p:cNvPr>
            <p:cNvSpPr/>
            <p:nvPr/>
          </p:nvSpPr>
          <p:spPr>
            <a:xfrm>
              <a:off x="3203848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pic>
        <p:nvPicPr>
          <p:cNvPr id="12292" name="Picture 4" descr="Supermicro Systems Management Software | Supermicro">
            <a:extLst>
              <a:ext uri="{FF2B5EF4-FFF2-40B4-BE49-F238E27FC236}">
                <a16:creationId xmlns:a16="http://schemas.microsoft.com/office/drawing/2014/main" id="{1953B532-E700-8648-BEAB-04FF144FD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721" y="3180899"/>
            <a:ext cx="4565589" cy="3459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EDCF9451-3CCD-9247-85D9-1222175F9304}"/>
              </a:ext>
            </a:extLst>
          </p:cNvPr>
          <p:cNvGrpSpPr/>
          <p:nvPr/>
        </p:nvGrpSpPr>
        <p:grpSpPr>
          <a:xfrm>
            <a:off x="2191422" y="2487584"/>
            <a:ext cx="6240504" cy="369332"/>
            <a:chOff x="3203848" y="2502191"/>
            <a:chExt cx="6240504" cy="36933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3BFC863-08C8-EC47-B536-FF2AEB29B295}"/>
                </a:ext>
              </a:extLst>
            </p:cNvPr>
            <p:cNvSpPr txBox="1"/>
            <p:nvPr/>
          </p:nvSpPr>
          <p:spPr>
            <a:xfrm>
              <a:off x="3635896" y="2502191"/>
              <a:ext cx="5808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국세청 전자세금계산서 전송 시스템 운영 </a:t>
              </a:r>
              <a:endPara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8" name="갈매기형 수장 36">
              <a:extLst>
                <a:ext uri="{FF2B5EF4-FFF2-40B4-BE49-F238E27FC236}">
                  <a16:creationId xmlns:a16="http://schemas.microsoft.com/office/drawing/2014/main" id="{A978FB88-2F0C-BD47-9229-78B2722611C9}"/>
                </a:ext>
              </a:extLst>
            </p:cNvPr>
            <p:cNvSpPr/>
            <p:nvPr/>
          </p:nvSpPr>
          <p:spPr>
            <a:xfrm>
              <a:off x="3351499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9" name="갈매기형 수장 37">
              <a:extLst>
                <a:ext uri="{FF2B5EF4-FFF2-40B4-BE49-F238E27FC236}">
                  <a16:creationId xmlns:a16="http://schemas.microsoft.com/office/drawing/2014/main" id="{240DF25B-FCFB-3348-BD06-B60BE00DB4EF}"/>
                </a:ext>
              </a:extLst>
            </p:cNvPr>
            <p:cNvSpPr/>
            <p:nvPr/>
          </p:nvSpPr>
          <p:spPr>
            <a:xfrm>
              <a:off x="3203848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pic>
        <p:nvPicPr>
          <p:cNvPr id="3074" name="Picture 2" descr="국세청 이미지 검색결과">
            <a:extLst>
              <a:ext uri="{FF2B5EF4-FFF2-40B4-BE49-F238E27FC236}">
                <a16:creationId xmlns:a16="http://schemas.microsoft.com/office/drawing/2014/main" id="{5E81ADC2-BC0C-934B-8B37-3B8CF0FB29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92"/>
          <a:stretch/>
        </p:blipFill>
        <p:spPr bwMode="auto">
          <a:xfrm>
            <a:off x="7092280" y="5141819"/>
            <a:ext cx="1863315" cy="149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09883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3E2C1D10-58EE-3945-9AC3-94F19524C945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22DA0CB-6F17-0E43-B5C8-16C21AC104BF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1" name="직선 연결선 14">
                <a:extLst>
                  <a:ext uri="{FF2B5EF4-FFF2-40B4-BE49-F238E27FC236}">
                    <a16:creationId xmlns:a16="http://schemas.microsoft.com/office/drawing/2014/main" id="{E87FBE8B-E136-1649-B6C4-0271D3D20EFA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6">
                <a:extLst>
                  <a:ext uri="{FF2B5EF4-FFF2-40B4-BE49-F238E27FC236}">
                    <a16:creationId xmlns:a16="http://schemas.microsoft.com/office/drawing/2014/main" id="{CD32B7A9-9A90-AC4E-9850-CA215B7E4C14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E2BAEA0A-5EDA-D14D-9801-9EE8EEB6DC23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직각 삼각형 8">
                <a:extLst>
                  <a:ext uri="{FF2B5EF4-FFF2-40B4-BE49-F238E27FC236}">
                    <a16:creationId xmlns:a16="http://schemas.microsoft.com/office/drawing/2014/main" id="{4246CB5A-5607-554C-81FC-58D7539E2A28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E88C37C-081E-A04E-A592-F7800C5BB3F6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2FFB421-9D96-7546-994C-4E8FE36E7921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A694E93-0510-0040-83BE-92F182843067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16685E0-712B-4649-ABA0-CF5D2FBF1C10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406DF5B-44B5-934F-950A-3B1DF72C455A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DB45A4-3C11-5D45-BA1B-E98BEF098A36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323DD9-AA72-B746-91A9-8B9EBCDF24AD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0CFC79-9032-B24A-8EB8-2332F4868424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A052393-6E86-F147-9C4F-6BC0BFA3FA92}"/>
              </a:ext>
            </a:extLst>
          </p:cNvPr>
          <p:cNvGrpSpPr/>
          <p:nvPr/>
        </p:nvGrpSpPr>
        <p:grpSpPr>
          <a:xfrm>
            <a:off x="1436964" y="1367574"/>
            <a:ext cx="6602167" cy="457200"/>
            <a:chOff x="2303748" y="2741930"/>
            <a:chExt cx="4536504" cy="45720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7BDC1804-13C0-BA4A-B5A1-04D14189E36B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680C849-329D-C04B-9594-A3B8635EA424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Business Development</a:t>
              </a:r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Process</a:t>
              </a:r>
            </a:p>
          </p:txBody>
        </p:sp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36D8648-92A1-0C49-8276-E2B50793322E}"/>
              </a:ext>
            </a:extLst>
          </p:cNvPr>
          <p:cNvCxnSpPr>
            <a:cxnSpLocks/>
          </p:cNvCxnSpPr>
          <p:nvPr/>
        </p:nvCxnSpPr>
        <p:spPr>
          <a:xfrm>
            <a:off x="4738047" y="2172004"/>
            <a:ext cx="0" cy="4569364"/>
          </a:xfrm>
          <a:prstGeom prst="straightConnector1">
            <a:avLst/>
          </a:prstGeom>
          <a:ln w="22225">
            <a:solidFill>
              <a:srgbClr val="282123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A423F39-6F90-0049-992E-C82BDF39C79E}"/>
              </a:ext>
            </a:extLst>
          </p:cNvPr>
          <p:cNvSpPr/>
          <p:nvPr/>
        </p:nvSpPr>
        <p:spPr>
          <a:xfrm>
            <a:off x="59687" y="2575186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 fontAlgn="base"/>
            <a:r>
              <a:rPr lang="ko-KR" altLang="en-US" sz="1400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현업으로부터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lang="en-US" altLang="ko-KR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r" fontAlgn="base"/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요구사항을 전달받음</a:t>
            </a:r>
            <a:endParaRPr lang="en-US" altLang="ko-KR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r" fontAlgn="base"/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via. 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회의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메일</a:t>
            </a:r>
            <a:endParaRPr lang="en-US" altLang="ko-KR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r" fontAlgn="base"/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aka. 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던지기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토스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D2AF087-A8FF-9040-9882-61B237C78313}"/>
              </a:ext>
            </a:extLst>
          </p:cNvPr>
          <p:cNvSpPr txBox="1"/>
          <p:nvPr/>
        </p:nvSpPr>
        <p:spPr>
          <a:xfrm>
            <a:off x="4282293" y="2170739"/>
            <a:ext cx="463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  <a:endParaRPr kumimoji="1" lang="ko-Kore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58442A3-3E0E-3249-BF9A-D09D3B7D285F}"/>
              </a:ext>
            </a:extLst>
          </p:cNvPr>
          <p:cNvSpPr/>
          <p:nvPr/>
        </p:nvSpPr>
        <p:spPr>
          <a:xfrm>
            <a:off x="4780195" y="3673164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요구사항의 개발 가능여부를 검토</a:t>
            </a:r>
            <a:endParaRPr lang="en-US" altLang="ko-KR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fontAlgn="base"/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기타 협력자와의 회의 진행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24DBD62-0724-7542-84E5-2D2BADBC3C73}"/>
              </a:ext>
            </a:extLst>
          </p:cNvPr>
          <p:cNvSpPr txBox="1"/>
          <p:nvPr/>
        </p:nvSpPr>
        <p:spPr>
          <a:xfrm>
            <a:off x="4764683" y="3191610"/>
            <a:ext cx="463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endParaRPr kumimoji="1" lang="ko-Kore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1EBC99F-F45B-384D-887A-FFE3E8AA8973}"/>
              </a:ext>
            </a:extLst>
          </p:cNvPr>
          <p:cNvSpPr/>
          <p:nvPr/>
        </p:nvSpPr>
        <p:spPr>
          <a:xfrm>
            <a:off x="1641645" y="4527812"/>
            <a:ext cx="31261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검토한 내용에 대한 피드백과 일정 수립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3AF0DA2-A6E0-8B47-9320-1106CE233D6E}"/>
              </a:ext>
            </a:extLst>
          </p:cNvPr>
          <p:cNvSpPr txBox="1"/>
          <p:nvPr/>
        </p:nvSpPr>
        <p:spPr>
          <a:xfrm>
            <a:off x="4282293" y="4066147"/>
            <a:ext cx="463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3.</a:t>
            </a:r>
            <a:endParaRPr kumimoji="1" lang="ko-Kore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915877E-775B-6146-901A-AAA43F2466E7}"/>
              </a:ext>
            </a:extLst>
          </p:cNvPr>
          <p:cNvSpPr/>
          <p:nvPr/>
        </p:nvSpPr>
        <p:spPr>
          <a:xfrm>
            <a:off x="4780195" y="5405003"/>
            <a:ext cx="2191626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개발 허가 승인</a:t>
            </a:r>
            <a:endParaRPr lang="en-US" altLang="ko-KR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fontAlgn="base"/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From.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상급자</a:t>
            </a:r>
            <a:endParaRPr lang="en-US" altLang="ko-KR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fontAlgn="base"/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aka. 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상사한테 혼나고 오기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A42244-C51A-9040-BB91-81F2C5EBE5B8}"/>
              </a:ext>
            </a:extLst>
          </p:cNvPr>
          <p:cNvSpPr txBox="1"/>
          <p:nvPr/>
        </p:nvSpPr>
        <p:spPr>
          <a:xfrm>
            <a:off x="4764683" y="4998252"/>
            <a:ext cx="463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4.</a:t>
            </a:r>
            <a:endParaRPr kumimoji="1" lang="ko-Kore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75640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28987214-ED9D-E74C-827A-AD3CA41CEF80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2F4EE51-3832-284E-BF84-3CCA323AF7A6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1" name="직선 연결선 14">
                <a:extLst>
                  <a:ext uri="{FF2B5EF4-FFF2-40B4-BE49-F238E27FC236}">
                    <a16:creationId xmlns:a16="http://schemas.microsoft.com/office/drawing/2014/main" id="{1F4672A2-7243-D940-8AF0-A257B65A640D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6">
                <a:extLst>
                  <a:ext uri="{FF2B5EF4-FFF2-40B4-BE49-F238E27FC236}">
                    <a16:creationId xmlns:a16="http://schemas.microsoft.com/office/drawing/2014/main" id="{4D482742-F770-5B48-9AD9-22224A69108E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BBB8DB33-0292-444E-9D78-39C83543C3B6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직각 삼각형 8">
                <a:extLst>
                  <a:ext uri="{FF2B5EF4-FFF2-40B4-BE49-F238E27FC236}">
                    <a16:creationId xmlns:a16="http://schemas.microsoft.com/office/drawing/2014/main" id="{41BC1751-1B12-FF47-BE65-7B2982F1D258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21604FD-28CB-0F45-9D85-4081186F2253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783D81B-5792-C040-A6E8-B0FD89AA863A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D9881D-0BAE-A74A-9E2A-D6453E3A1EA6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4762C6B-5DB7-4E4D-854B-22E8AF217362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B25943B-7D46-364F-9115-D3D758FCDCFF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7F3D21-D1B0-2E4A-A1CD-373F93C65ECC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8113E3E-CD65-8B4B-ADBD-13D2011BD49E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E1AB75D-DEB1-2345-AE72-1C1CD5A6EAE7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F64EC9D-A5B0-7F4E-B4D3-043231367BA2}"/>
              </a:ext>
            </a:extLst>
          </p:cNvPr>
          <p:cNvGrpSpPr/>
          <p:nvPr/>
        </p:nvGrpSpPr>
        <p:grpSpPr>
          <a:xfrm>
            <a:off x="1436964" y="1367574"/>
            <a:ext cx="6602167" cy="457200"/>
            <a:chOff x="2303748" y="2741930"/>
            <a:chExt cx="4536504" cy="45720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B108E95-94A4-214A-A7B8-1837E9587724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72DFE6E-AE06-944B-ABC2-E578E2C86359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Business Development</a:t>
              </a:r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Process</a:t>
              </a:r>
            </a:p>
          </p:txBody>
        </p:sp>
      </p:grp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87A92D2-1EF4-464C-84E3-BCC2658EE29A}"/>
              </a:ext>
            </a:extLst>
          </p:cNvPr>
          <p:cNvCxnSpPr>
            <a:cxnSpLocks/>
          </p:cNvCxnSpPr>
          <p:nvPr/>
        </p:nvCxnSpPr>
        <p:spPr>
          <a:xfrm>
            <a:off x="4738047" y="2172004"/>
            <a:ext cx="0" cy="4569364"/>
          </a:xfrm>
          <a:prstGeom prst="straightConnector1">
            <a:avLst/>
          </a:prstGeom>
          <a:ln w="22225">
            <a:solidFill>
              <a:srgbClr val="282123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3EDAE28-5A91-564E-A4EB-48BB3AD4FBE8}"/>
              </a:ext>
            </a:extLst>
          </p:cNvPr>
          <p:cNvSpPr txBox="1"/>
          <p:nvPr/>
        </p:nvSpPr>
        <p:spPr>
          <a:xfrm>
            <a:off x="4282293" y="2170739"/>
            <a:ext cx="463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5.</a:t>
            </a:r>
            <a:endParaRPr kumimoji="1" lang="ko-Kore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872FC2E-651F-4948-BF09-1D52484ABF49}"/>
              </a:ext>
            </a:extLst>
          </p:cNvPr>
          <p:cNvSpPr txBox="1"/>
          <p:nvPr/>
        </p:nvSpPr>
        <p:spPr>
          <a:xfrm>
            <a:off x="4764683" y="3348416"/>
            <a:ext cx="463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6.</a:t>
            </a:r>
            <a:endParaRPr kumimoji="1" lang="ko-Kore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6943970-912B-0A47-B540-9D924081DA2A}"/>
              </a:ext>
            </a:extLst>
          </p:cNvPr>
          <p:cNvSpPr/>
          <p:nvPr/>
        </p:nvSpPr>
        <p:spPr>
          <a:xfrm>
            <a:off x="1827221" y="2643667"/>
            <a:ext cx="2795958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fontAlgn="base"/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개발 및 테스트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…</a:t>
            </a:r>
          </a:p>
          <a:p>
            <a:pPr algn="r" fontAlgn="base"/>
            <a:r>
              <a:rPr lang="ko-KR" altLang="en-US" sz="1400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커밋</a:t>
            </a:r>
            <a:endParaRPr lang="en-US" altLang="ko-KR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r" fontAlgn="base"/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aka. 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이 순간 당신은 진정한 개발자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66FB98B-B559-5A4D-97E5-B011D98D71BE}"/>
              </a:ext>
            </a:extLst>
          </p:cNvPr>
          <p:cNvSpPr/>
          <p:nvPr/>
        </p:nvSpPr>
        <p:spPr>
          <a:xfrm>
            <a:off x="4773773" y="3810081"/>
            <a:ext cx="214065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배포 담당자의 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Publishing</a:t>
            </a:r>
          </a:p>
          <a:p>
            <a:pPr fontAlgn="base"/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주로 밤에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하고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...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lang="en-US" altLang="ko-KR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fontAlgn="base"/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aka. 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야근 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Maker</a:t>
            </a:r>
            <a:endParaRPr lang="ko-KR" altLang="en-US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E8C017-29BE-C24E-9F3E-5E0B5CC25BAB}"/>
              </a:ext>
            </a:extLst>
          </p:cNvPr>
          <p:cNvSpPr txBox="1"/>
          <p:nvPr/>
        </p:nvSpPr>
        <p:spPr>
          <a:xfrm>
            <a:off x="4282293" y="4612964"/>
            <a:ext cx="463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7.</a:t>
            </a:r>
            <a:endParaRPr kumimoji="1" lang="ko-Kore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68B6BC0-43EA-9140-8EC2-BD4D2BACC0E6}"/>
              </a:ext>
            </a:extLst>
          </p:cNvPr>
          <p:cNvSpPr/>
          <p:nvPr/>
        </p:nvSpPr>
        <p:spPr>
          <a:xfrm>
            <a:off x="2170263" y="5085892"/>
            <a:ext cx="24529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fontAlgn="base"/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협업의 확인 및 오류 사항 확인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242F35-9E9C-274E-A8ED-0CC56B2231FA}"/>
              </a:ext>
            </a:extLst>
          </p:cNvPr>
          <p:cNvSpPr txBox="1"/>
          <p:nvPr/>
        </p:nvSpPr>
        <p:spPr>
          <a:xfrm>
            <a:off x="4764683" y="5396890"/>
            <a:ext cx="463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8.</a:t>
            </a:r>
            <a:endParaRPr kumimoji="1" lang="ko-Kore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BE37EF0-C130-0D42-A16D-7A249F0FA0A2}"/>
              </a:ext>
            </a:extLst>
          </p:cNvPr>
          <p:cNvSpPr/>
          <p:nvPr/>
        </p:nvSpPr>
        <p:spPr>
          <a:xfrm>
            <a:off x="4773773" y="5858555"/>
            <a:ext cx="207300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결과보고 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=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서류작성</a:t>
            </a:r>
            <a:endParaRPr lang="en-US" altLang="ko-KR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fontAlgn="base"/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aka. 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가장 오래 걸리는 일</a:t>
            </a:r>
            <a:endParaRPr lang="en-US" altLang="ko-KR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fontAlgn="base"/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일반 회사원 체험 </a:t>
            </a:r>
            <a:endParaRPr lang="en-US" altLang="ko-KR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fontAlgn="base"/>
            <a:endParaRPr lang="ko-KR" altLang="en-US" sz="1400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3498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F105E65-9874-1041-88F3-A6E7AAF79698}"/>
              </a:ext>
            </a:extLst>
          </p:cNvPr>
          <p:cNvSpPr/>
          <p:nvPr/>
        </p:nvSpPr>
        <p:spPr>
          <a:xfrm>
            <a:off x="6908670" y="3596115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구축의 경우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</a:p>
          <a:p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 많은 단계가</a:t>
            </a:r>
            <a:r>
              <a:rPr lang="en-US" altLang="ko-KR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..</a:t>
            </a:r>
            <a:r>
              <a:rPr lang="ko-KR" altLang="en-US" sz="1400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br>
              <a:rPr lang="ko-KR" altLang="en-US" sz="1400" dirty="0">
                <a:latin typeface="NanumGothic" panose="020D0604000000000000" pitchFamily="34" charset="-127"/>
                <a:ea typeface="NanumGothic" panose="020D0604000000000000" pitchFamily="34" charset="-127"/>
              </a:rPr>
            </a:br>
            <a:endParaRPr lang="ko-Kore-KR" altLang="en-US" sz="1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462D8B1-DDCA-494F-B119-7469CED2F358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7253A91-9D3D-8545-BCB2-54CDAFA6BA3F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1" name="직선 연결선 14">
                <a:extLst>
                  <a:ext uri="{FF2B5EF4-FFF2-40B4-BE49-F238E27FC236}">
                    <a16:creationId xmlns:a16="http://schemas.microsoft.com/office/drawing/2014/main" id="{D3AB7A8E-3859-DC4A-8128-0325979E78C3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6">
                <a:extLst>
                  <a:ext uri="{FF2B5EF4-FFF2-40B4-BE49-F238E27FC236}">
                    <a16:creationId xmlns:a16="http://schemas.microsoft.com/office/drawing/2014/main" id="{28615A4E-93EC-004B-81AF-E25C64806EBF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4273DC38-8112-9640-B1A6-2EE72901FDAD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직각 삼각형 8">
                <a:extLst>
                  <a:ext uri="{FF2B5EF4-FFF2-40B4-BE49-F238E27FC236}">
                    <a16:creationId xmlns:a16="http://schemas.microsoft.com/office/drawing/2014/main" id="{8D5DB827-872D-C144-8D52-C829414CB34F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1EF9BA4-32EF-5F4E-990D-25D99426A76D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2AD8C69-0428-414A-8013-E9A8576EBC85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DDFAEB2-C02C-294D-A09C-D22D126CF3A0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13D8BD6-CB65-4242-841F-B31119C9B7FA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7AE789E-FAC9-4143-9060-0FC5A75F8E29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5E378E-ECEE-7042-A6C3-58CC1E8271AD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0ADBC68-659A-4E4C-A0AB-AEF0BE24EA0D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48599E5-75F9-C24C-8B05-0BF63E2A50EA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47D3010-DA69-F748-89B4-55BAE8E0DF83}"/>
              </a:ext>
            </a:extLst>
          </p:cNvPr>
          <p:cNvGrpSpPr/>
          <p:nvPr/>
        </p:nvGrpSpPr>
        <p:grpSpPr>
          <a:xfrm>
            <a:off x="1436964" y="1146981"/>
            <a:ext cx="6602167" cy="457200"/>
            <a:chOff x="2303748" y="2741930"/>
            <a:chExt cx="4536504" cy="45720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7F54568-7BEB-EE4E-BEEA-B767A9C98755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741C3CF-6D37-3E4F-BC08-E3F0717D89E8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err="1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많다구요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?</a:t>
              </a:r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</a:t>
              </a:r>
              <a:r>
                <a:rPr lang="ko-KR" altLang="en-US" sz="2000" b="1" dirty="0" err="1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전혀요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..</a:t>
              </a:r>
            </a:p>
          </p:txBody>
        </p:sp>
      </p:grpSp>
      <p:pic>
        <p:nvPicPr>
          <p:cNvPr id="15362" name="Picture 2" descr="누구를 위한 야근인가">
            <a:extLst>
              <a:ext uri="{FF2B5EF4-FFF2-40B4-BE49-F238E27FC236}">
                <a16:creationId xmlns:a16="http://schemas.microsoft.com/office/drawing/2014/main" id="{C2EF64BE-FF25-5244-84C4-E4298A907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670" y="1885645"/>
            <a:ext cx="4464000" cy="4898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09675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DCEBA15-3FA7-B241-A2E8-851528F5B39C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6951167-CEDF-1446-9AD9-E6BB7711E0FF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0" name="직선 연결선 14">
                <a:extLst>
                  <a:ext uri="{FF2B5EF4-FFF2-40B4-BE49-F238E27FC236}">
                    <a16:creationId xmlns:a16="http://schemas.microsoft.com/office/drawing/2014/main" id="{73B6B532-4485-204C-843A-B71B73C2C611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6">
                <a:extLst>
                  <a:ext uri="{FF2B5EF4-FFF2-40B4-BE49-F238E27FC236}">
                    <a16:creationId xmlns:a16="http://schemas.microsoft.com/office/drawing/2014/main" id="{E01B310E-47FA-B544-A97C-812EB00D71D7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B56068D8-E344-3D49-B1C7-60A70C10C146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" name="직각 삼각형 8">
                <a:extLst>
                  <a:ext uri="{FF2B5EF4-FFF2-40B4-BE49-F238E27FC236}">
                    <a16:creationId xmlns:a16="http://schemas.microsoft.com/office/drawing/2014/main" id="{190E6A93-CA1B-7942-A3C6-FE3E4B635A7C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5191E27-8FD9-524F-BDAA-FC0F4A20DEA0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84B4F7D-31AD-AA47-BAC7-5869D028399B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AAF5378-7AFD-5841-92C8-5B959C1002B3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DEE46ED-0863-544D-8346-20C326F122E7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22CFC8D-2AAE-F845-87DD-B594D54E9701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B9C186-E7F5-0C45-B2C7-D16D76ABB813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4D4E66E-BA71-BD4B-A069-637B68F6BFD3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518EE6A-4A9D-414B-A868-D36D96216497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8828141-D6A3-F84C-A3C0-88FBF79DC19D}"/>
              </a:ext>
            </a:extLst>
          </p:cNvPr>
          <p:cNvGrpSpPr/>
          <p:nvPr/>
        </p:nvGrpSpPr>
        <p:grpSpPr>
          <a:xfrm>
            <a:off x="1436964" y="1146981"/>
            <a:ext cx="6602167" cy="457200"/>
            <a:chOff x="2303748" y="2741930"/>
            <a:chExt cx="4536504" cy="45720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DE47DE83-7784-774E-A9DA-82C54C3DB1E9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5D1FDB3-C5BC-C345-8CBE-2F050B646606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이외에도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..</a:t>
              </a:r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사이드 프로젝트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BE7FE5D1-58C8-6E41-A19D-155EBD1C2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251" y="2513666"/>
            <a:ext cx="2595364" cy="129768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6724040C-DD33-7845-A468-552D94247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031" y="2513666"/>
            <a:ext cx="1254621" cy="125462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309CED34-CE78-A247-8134-AE76A101D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104" y="2269249"/>
            <a:ext cx="1687341" cy="1687341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6740D91-29E6-584E-B50E-D7207BC977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224" y="3956590"/>
            <a:ext cx="7467645" cy="2675906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772F5B5D-7B5D-9E4F-ADF1-9D9BE2FDE1FF}"/>
              </a:ext>
            </a:extLst>
          </p:cNvPr>
          <p:cNvSpPr/>
          <p:nvPr/>
        </p:nvSpPr>
        <p:spPr>
          <a:xfrm>
            <a:off x="971600" y="3956590"/>
            <a:ext cx="7992888" cy="2762928"/>
          </a:xfrm>
          <a:prstGeom prst="rect">
            <a:avLst/>
          </a:prstGeom>
          <a:solidFill>
            <a:schemeClr val="tx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1F6B038-6855-9643-BA30-9C428DBC9071}"/>
              </a:ext>
            </a:extLst>
          </p:cNvPr>
          <p:cNvSpPr/>
          <p:nvPr/>
        </p:nvSpPr>
        <p:spPr>
          <a:xfrm rot="20224511">
            <a:off x="2601127" y="5001610"/>
            <a:ext cx="4356525" cy="67288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600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CONFIDENTIAL</a:t>
            </a:r>
            <a:endParaRPr kumimoji="1" lang="ko-Kore-KR" altLang="en-US" sz="3600" b="1" dirty="0"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639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A6EC7D3C-FEFB-BD40-B05D-E35C1A0A15B7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DA3BDCB-45AC-CB4D-915E-3F8B9DD247F7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0" name="직선 연결선 14">
                <a:extLst>
                  <a:ext uri="{FF2B5EF4-FFF2-40B4-BE49-F238E27FC236}">
                    <a16:creationId xmlns:a16="http://schemas.microsoft.com/office/drawing/2014/main" id="{A5C0E9E8-40B2-F446-94DC-F76B6B831436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6">
                <a:extLst>
                  <a:ext uri="{FF2B5EF4-FFF2-40B4-BE49-F238E27FC236}">
                    <a16:creationId xmlns:a16="http://schemas.microsoft.com/office/drawing/2014/main" id="{5910B96A-564E-1D45-8DFC-F71D7D19DF34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F38020B-66B7-A247-8B49-7128E2D1E327}"/>
                  </a:ext>
                </a:extLst>
              </p:cNvPr>
              <p:cNvSpPr/>
              <p:nvPr/>
            </p:nvSpPr>
            <p:spPr>
              <a:xfrm>
                <a:off x="-35851" y="1787932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" name="직각 삼각형 8">
                <a:extLst>
                  <a:ext uri="{FF2B5EF4-FFF2-40B4-BE49-F238E27FC236}">
                    <a16:creationId xmlns:a16="http://schemas.microsoft.com/office/drawing/2014/main" id="{F7D43A41-F151-8947-878B-A2B71D6A5851}"/>
                  </a:ext>
                </a:extLst>
              </p:cNvPr>
              <p:cNvSpPr/>
              <p:nvPr/>
            </p:nvSpPr>
            <p:spPr>
              <a:xfrm rot="5400000">
                <a:off x="736432" y="2118004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F21AA17-22C8-8E4D-85AB-59B54D5000DC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4FD9BF-E1A7-C446-8FAF-779A18866441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BCC7377-38CD-194A-BD7A-40511E6A7504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25F7C09-9C95-C749-BCFA-BD15213F5B74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>
                        <a:lumMod val="8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46D03B-81C2-7B4C-81B8-872AA5A944C7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4B251A6-8A02-ED4C-A566-2BAEB1A90A6F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483A5-5FE1-6E40-830B-ABA2C11992B0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7C7CE35-B67B-E045-BF7F-191AA916A705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4F6D23F-6C6E-BB49-8ADB-64E67FE802B3}"/>
              </a:ext>
            </a:extLst>
          </p:cNvPr>
          <p:cNvGrpSpPr/>
          <p:nvPr/>
        </p:nvGrpSpPr>
        <p:grpSpPr>
          <a:xfrm>
            <a:off x="1436964" y="1105433"/>
            <a:ext cx="6602167" cy="457200"/>
            <a:chOff x="2303748" y="2741930"/>
            <a:chExt cx="4536504" cy="457200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FCAD1BD-98D4-0346-B89F-B930B99A77E8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6FD9D0C-F06D-054D-BE46-ACB554833D27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혼자 하는 일은 절대 없다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pic>
        <p:nvPicPr>
          <p:cNvPr id="2050" name="Picture 2" descr="팀워크 짤 이미지 검색결과">
            <a:extLst>
              <a:ext uri="{FF2B5EF4-FFF2-40B4-BE49-F238E27FC236}">
                <a16:creationId xmlns:a16="http://schemas.microsoft.com/office/drawing/2014/main" id="{E46AD9A3-12FE-A547-9604-7D92A64C6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630" y="2440435"/>
            <a:ext cx="6415755" cy="3608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79171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A19D0DD5-4549-224F-9519-E18F0A48E476}"/>
              </a:ext>
            </a:extLst>
          </p:cNvPr>
          <p:cNvGrpSpPr/>
          <p:nvPr/>
        </p:nvGrpSpPr>
        <p:grpSpPr>
          <a:xfrm>
            <a:off x="2051720" y="759886"/>
            <a:ext cx="6323441" cy="1569660"/>
            <a:chOff x="1037742" y="1023676"/>
            <a:chExt cx="6323441" cy="156966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FAD9490-6BDD-5540-8685-F8185A5F76D6}"/>
                </a:ext>
              </a:extLst>
            </p:cNvPr>
            <p:cNvSpPr txBox="1"/>
            <p:nvPr/>
          </p:nvSpPr>
          <p:spPr>
            <a:xfrm>
              <a:off x="2635714" y="102367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[</a:t>
              </a:r>
              <a:endParaRPr kumimoji="1" lang="ko-Kore-KR" altLang="en-US" sz="9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91EE4BC-FCF4-F742-A0EA-133F165A298E}"/>
                </a:ext>
              </a:extLst>
            </p:cNvPr>
            <p:cNvSpPr txBox="1"/>
            <p:nvPr/>
          </p:nvSpPr>
          <p:spPr>
            <a:xfrm>
              <a:off x="5863656" y="102367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]</a:t>
              </a:r>
              <a:endParaRPr kumimoji="1" lang="ko-Kore-KR" altLang="en-US" sz="9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A7C829-EF2B-B046-8A69-D939E2A25B80}"/>
                </a:ext>
              </a:extLst>
            </p:cNvPr>
            <p:cNvSpPr txBox="1"/>
            <p:nvPr/>
          </p:nvSpPr>
          <p:spPr>
            <a:xfrm>
              <a:off x="1037742" y="1608450"/>
              <a:ext cx="16273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학교에서는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5F0CA79-60F2-D040-9611-DD5FB2D5A561}"/>
                </a:ext>
              </a:extLst>
            </p:cNvPr>
            <p:cNvSpPr txBox="1"/>
            <p:nvPr/>
          </p:nvSpPr>
          <p:spPr>
            <a:xfrm>
              <a:off x="1780565" y="1362228"/>
              <a:ext cx="55806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FEB811E-C3BD-FA4C-8BA5-38CB99D177B2}"/>
              </a:ext>
            </a:extLst>
          </p:cNvPr>
          <p:cNvGrpSpPr/>
          <p:nvPr/>
        </p:nvGrpSpPr>
        <p:grpSpPr>
          <a:xfrm>
            <a:off x="1475656" y="2757847"/>
            <a:ext cx="7056784" cy="1569660"/>
            <a:chOff x="461678" y="1023676"/>
            <a:chExt cx="7056784" cy="156966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57C8A01-FE3F-BB4B-A8B1-34ACCF9F7E41}"/>
                </a:ext>
              </a:extLst>
            </p:cNvPr>
            <p:cNvSpPr txBox="1"/>
            <p:nvPr/>
          </p:nvSpPr>
          <p:spPr>
            <a:xfrm>
              <a:off x="2635714" y="102367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[</a:t>
              </a:r>
              <a:endParaRPr kumimoji="1" lang="ko-Kore-KR" altLang="en-US" sz="9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0DB41A3-B366-874D-B5F5-F07D1B5A3EDD}"/>
                </a:ext>
              </a:extLst>
            </p:cNvPr>
            <p:cNvSpPr txBox="1"/>
            <p:nvPr/>
          </p:nvSpPr>
          <p:spPr>
            <a:xfrm>
              <a:off x="6179608" y="102367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]</a:t>
              </a:r>
              <a:endParaRPr kumimoji="1" lang="ko-Kore-KR" altLang="en-US" sz="9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514A7BA-E39F-794E-931C-0C56975D4F88}"/>
                </a:ext>
              </a:extLst>
            </p:cNvPr>
            <p:cNvSpPr txBox="1"/>
            <p:nvPr/>
          </p:nvSpPr>
          <p:spPr>
            <a:xfrm>
              <a:off x="461678" y="1608450"/>
              <a:ext cx="23775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취업</a:t>
              </a:r>
              <a:r>
                <a:rPr kumimoji="1" lang="ko-KR" altLang="en-US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준비 할 때는</a:t>
              </a:r>
              <a:endParaRPr kumimoji="1" lang="ko-Kore-KR" altLang="en-US" sz="24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1A5F7EC-DB5C-D645-B2D1-AEF8E6C055F4}"/>
                </a:ext>
              </a:extLst>
            </p:cNvPr>
            <p:cNvSpPr txBox="1"/>
            <p:nvPr/>
          </p:nvSpPr>
          <p:spPr>
            <a:xfrm>
              <a:off x="1937844" y="1362228"/>
              <a:ext cx="55806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CA75FC-BAEB-214D-B6D0-993C1B021D03}"/>
              </a:ext>
            </a:extLst>
          </p:cNvPr>
          <p:cNvGrpSpPr/>
          <p:nvPr/>
        </p:nvGrpSpPr>
        <p:grpSpPr>
          <a:xfrm>
            <a:off x="1980858" y="4725144"/>
            <a:ext cx="6397412" cy="1569660"/>
            <a:chOff x="966880" y="1023676"/>
            <a:chExt cx="6397412" cy="156966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B784EB5-75EA-5240-AF8F-1525B9F120A9}"/>
                </a:ext>
              </a:extLst>
            </p:cNvPr>
            <p:cNvSpPr txBox="1"/>
            <p:nvPr/>
          </p:nvSpPr>
          <p:spPr>
            <a:xfrm>
              <a:off x="2635714" y="102367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[</a:t>
              </a:r>
              <a:endParaRPr kumimoji="1" lang="ko-Kore-KR" altLang="en-US" sz="9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DD1253A-9298-D649-9204-889180AF4DE5}"/>
                </a:ext>
              </a:extLst>
            </p:cNvPr>
            <p:cNvSpPr txBox="1"/>
            <p:nvPr/>
          </p:nvSpPr>
          <p:spPr>
            <a:xfrm>
              <a:off x="5863656" y="102367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]</a:t>
              </a:r>
              <a:endParaRPr kumimoji="1" lang="ko-Kore-KR" altLang="en-US" sz="9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D427A0D-FAF1-7044-9986-750C504C26E0}"/>
                </a:ext>
              </a:extLst>
            </p:cNvPr>
            <p:cNvSpPr txBox="1"/>
            <p:nvPr/>
          </p:nvSpPr>
          <p:spPr>
            <a:xfrm>
              <a:off x="966880" y="1608450"/>
              <a:ext cx="16273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회사에서는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12073C7-5877-7C4F-94E3-098C93BA0EFC}"/>
                </a:ext>
              </a:extLst>
            </p:cNvPr>
            <p:cNvSpPr txBox="1"/>
            <p:nvPr/>
          </p:nvSpPr>
          <p:spPr>
            <a:xfrm>
              <a:off x="1783674" y="1577561"/>
              <a:ext cx="55806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E07381D-C274-444D-86BF-2DDE70C5E44B}"/>
              </a:ext>
            </a:extLst>
          </p:cNvPr>
          <p:cNvSpPr/>
          <p:nvPr/>
        </p:nvSpPr>
        <p:spPr>
          <a:xfrm>
            <a:off x="5216281" y="-579954"/>
            <a:ext cx="13308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착하게 살자</a:t>
            </a:r>
            <a:endParaRPr lang="en-US" altLang="ko-KR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6AFDF3F-2F33-FF4D-8B85-363B2148D017}"/>
              </a:ext>
            </a:extLst>
          </p:cNvPr>
          <p:cNvSpPr/>
          <p:nvPr/>
        </p:nvSpPr>
        <p:spPr>
          <a:xfrm>
            <a:off x="4638880" y="1079336"/>
            <a:ext cx="19768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착하게 살자</a:t>
            </a:r>
            <a:endParaRPr lang="en-US" altLang="ko-KR" sz="28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A713BAC-B1CF-414D-9A86-832D93EB3509}"/>
              </a:ext>
            </a:extLst>
          </p:cNvPr>
          <p:cNvSpPr/>
          <p:nvPr/>
        </p:nvSpPr>
        <p:spPr>
          <a:xfrm>
            <a:off x="4469764" y="1615009"/>
            <a:ext cx="23150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결국 노력이다</a:t>
            </a:r>
            <a:endParaRPr lang="en-US" altLang="ko-KR" sz="28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C73B0ED-992E-154D-AD60-628370FCC44E}"/>
              </a:ext>
            </a:extLst>
          </p:cNvPr>
          <p:cNvSpPr/>
          <p:nvPr/>
        </p:nvSpPr>
        <p:spPr>
          <a:xfrm>
            <a:off x="4713865" y="3026105"/>
            <a:ext cx="19768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기죽지 말고</a:t>
            </a:r>
            <a:endParaRPr lang="en-US" altLang="ko-KR" sz="28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F3C4ECE-D310-3041-8893-393A7EF4A15D}"/>
              </a:ext>
            </a:extLst>
          </p:cNvPr>
          <p:cNvSpPr/>
          <p:nvPr/>
        </p:nvSpPr>
        <p:spPr>
          <a:xfrm>
            <a:off x="3986904" y="3612972"/>
            <a:ext cx="34307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내가 회사를 선택하자</a:t>
            </a:r>
            <a:endParaRPr lang="en-US" altLang="ko-KR" sz="28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2F87A48-2979-3D4F-8258-17C6D2DF96B5}"/>
              </a:ext>
            </a:extLst>
          </p:cNvPr>
          <p:cNvSpPr/>
          <p:nvPr/>
        </p:nvSpPr>
        <p:spPr>
          <a:xfrm>
            <a:off x="4221539" y="5311867"/>
            <a:ext cx="27542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같이 일하는 거다</a:t>
            </a:r>
            <a:endParaRPr lang="en-US" altLang="ko-KR" sz="28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17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E0FF8FE9-C945-F34E-98F4-279092F42E83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0" y="-307238"/>
            <a:chExt cx="10057865" cy="747247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2ED38B3-5523-224D-AFB8-A740BAE4ED66}"/>
                </a:ext>
              </a:extLst>
            </p:cNvPr>
            <p:cNvGrpSpPr/>
            <p:nvPr/>
          </p:nvGrpSpPr>
          <p:grpSpPr>
            <a:xfrm>
              <a:off x="0" y="-307238"/>
              <a:ext cx="10057865" cy="7472476"/>
              <a:chOff x="-35851" y="-307238"/>
              <a:chExt cx="10057865" cy="7472476"/>
            </a:xfrm>
          </p:grpSpPr>
          <p:cxnSp>
            <p:nvCxnSpPr>
              <p:cNvPr id="10" name="직선 연결선 14">
                <a:extLst>
                  <a:ext uri="{FF2B5EF4-FFF2-40B4-BE49-F238E27FC236}">
                    <a16:creationId xmlns:a16="http://schemas.microsoft.com/office/drawing/2014/main" id="{9759E82B-C30B-054E-8CB9-BE6D34290D91}"/>
                  </a:ext>
                </a:extLst>
              </p:cNvPr>
              <p:cNvCxnSpPr/>
              <p:nvPr/>
            </p:nvCxnSpPr>
            <p:spPr>
              <a:xfrm>
                <a:off x="713655" y="-307238"/>
                <a:ext cx="0" cy="7472476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6">
                <a:extLst>
                  <a:ext uri="{FF2B5EF4-FFF2-40B4-BE49-F238E27FC236}">
                    <a16:creationId xmlns:a16="http://schemas.microsoft.com/office/drawing/2014/main" id="{54067A1C-E33A-1349-94E7-A52F6C662A54}"/>
                  </a:ext>
                </a:extLst>
              </p:cNvPr>
              <p:cNvCxnSpPr/>
              <p:nvPr/>
            </p:nvCxnSpPr>
            <p:spPr>
              <a:xfrm flipH="1">
                <a:off x="726218" y="548680"/>
                <a:ext cx="929579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4177C083-173C-ED4D-9866-BBB62185EAA5}"/>
                  </a:ext>
                </a:extLst>
              </p:cNvPr>
              <p:cNvSpPr/>
              <p:nvPr/>
            </p:nvSpPr>
            <p:spPr>
              <a:xfrm>
                <a:off x="-35851" y="2261693"/>
                <a:ext cx="894572" cy="343501"/>
              </a:xfrm>
              <a:prstGeom prst="rect">
                <a:avLst/>
              </a:prstGeom>
              <a:solidFill>
                <a:srgbClr val="2721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" name="직각 삼각형 8">
                <a:extLst>
                  <a:ext uri="{FF2B5EF4-FFF2-40B4-BE49-F238E27FC236}">
                    <a16:creationId xmlns:a16="http://schemas.microsoft.com/office/drawing/2014/main" id="{E1CC9926-E296-6740-8A9D-B4D5D2C0EF53}"/>
                  </a:ext>
                </a:extLst>
              </p:cNvPr>
              <p:cNvSpPr/>
              <p:nvPr/>
            </p:nvSpPr>
            <p:spPr>
              <a:xfrm rot="5400000">
                <a:off x="736432" y="2591765"/>
                <a:ext cx="81142" cy="1080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5DC7CC6-E10B-3D4D-97AD-73315FCD910D}"/>
                  </a:ext>
                </a:extLst>
              </p:cNvPr>
              <p:cNvSpPr txBox="1"/>
              <p:nvPr/>
            </p:nvSpPr>
            <p:spPr>
              <a:xfrm>
                <a:off x="110628" y="919259"/>
                <a:ext cx="54136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bg1">
                          <a:lumMod val="8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Intro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6232695-B2F9-3B47-B136-1691F02ECA6D}"/>
                  </a:ext>
                </a:extLst>
              </p:cNvPr>
              <p:cNvSpPr txBox="1"/>
              <p:nvPr/>
            </p:nvSpPr>
            <p:spPr>
              <a:xfrm>
                <a:off x="-35851" y="1377936"/>
                <a:ext cx="83431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Vision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3C23B7B-4EA9-C646-80C1-399F70A17FBC}"/>
                  </a:ext>
                </a:extLst>
              </p:cNvPr>
              <p:cNvSpPr txBox="1"/>
              <p:nvPr/>
            </p:nvSpPr>
            <p:spPr>
              <a:xfrm>
                <a:off x="23837" y="1819565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Main()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6E0AEF1-3E3F-9748-B172-AE17B6463D49}"/>
                  </a:ext>
                </a:extLst>
              </p:cNvPr>
              <p:cNvSpPr txBox="1"/>
              <p:nvPr/>
            </p:nvSpPr>
            <p:spPr>
              <a:xfrm>
                <a:off x="23837" y="2301936"/>
                <a:ext cx="6898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Result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14DAC56-4B32-CE49-8ED7-D3B031057C49}"/>
                </a:ext>
              </a:extLst>
            </p:cNvPr>
            <p:cNvSpPr txBox="1"/>
            <p:nvPr/>
          </p:nvSpPr>
          <p:spPr>
            <a:xfrm>
              <a:off x="863589" y="138482"/>
              <a:ext cx="14688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University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E3F0DE8-15F1-434F-A58C-1DAF1A9A8E78}"/>
                </a:ext>
              </a:extLst>
            </p:cNvPr>
            <p:cNvSpPr txBox="1"/>
            <p:nvPr/>
          </p:nvSpPr>
          <p:spPr>
            <a:xfrm>
              <a:off x="2446681" y="138482"/>
              <a:ext cx="15492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Job Searching</a:t>
              </a:r>
              <a:r>
                <a:rPr lang="ko-KR" altLang="en-US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 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DIYGO310" panose="02030504000101010101" pitchFamily="18" charset="-127"/>
                <a:ea typeface="YDIYGO310" panose="0203050400010101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E7AEFC6-A04C-C04B-924D-C75CE94F1632}"/>
                </a:ext>
              </a:extLst>
            </p:cNvPr>
            <p:cNvSpPr txBox="1"/>
            <p:nvPr/>
          </p:nvSpPr>
          <p:spPr>
            <a:xfrm>
              <a:off x="3995934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DIYGO310" panose="02030504000101010101" pitchFamily="18" charset="-127"/>
                  <a:ea typeface="YDIYGO310" panose="02030504000101010101" pitchFamily="18" charset="-127"/>
                </a:rPr>
                <a:t>Work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C9CB132-CF32-8E4C-86BF-D47F202DD9CD}"/>
                </a:ext>
              </a:extLst>
            </p:cNvPr>
            <p:cNvSpPr txBox="1"/>
            <p:nvPr/>
          </p:nvSpPr>
          <p:spPr>
            <a:xfrm>
              <a:off x="5409967" y="138482"/>
              <a:ext cx="1468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YDIYGO310" panose="02030504000101010101" pitchFamily="18" charset="-127"/>
                  <a:ea typeface="YDIYGO310" panose="02030504000101010101" pitchFamily="18" charset="-127"/>
                </a:rPr>
                <a:t>Tomorrow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221DDD5-6DDF-BF40-BFD8-949E6CC6CB32}"/>
              </a:ext>
            </a:extLst>
          </p:cNvPr>
          <p:cNvGrpSpPr/>
          <p:nvPr/>
        </p:nvGrpSpPr>
        <p:grpSpPr>
          <a:xfrm>
            <a:off x="1436964" y="1146981"/>
            <a:ext cx="6602167" cy="457200"/>
            <a:chOff x="2303748" y="2741930"/>
            <a:chExt cx="4536504" cy="45720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EA1C313-E04E-EC4B-8514-8175A8741677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67312D-61E4-8C4C-B5B7-7E76D50849FF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Today’s</a:t>
              </a:r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TASK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8D6FB3F-947D-6045-93EE-0C7F8A440998}"/>
              </a:ext>
            </a:extLst>
          </p:cNvPr>
          <p:cNvGrpSpPr/>
          <p:nvPr/>
        </p:nvGrpSpPr>
        <p:grpSpPr>
          <a:xfrm>
            <a:off x="2795992" y="2019780"/>
            <a:ext cx="6240504" cy="369332"/>
            <a:chOff x="3203848" y="2502191"/>
            <a:chExt cx="6240504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0FF3705-EDF6-D340-9E0C-1BF98D14D489}"/>
                </a:ext>
              </a:extLst>
            </p:cNvPr>
            <p:cNvSpPr txBox="1"/>
            <p:nvPr/>
          </p:nvSpPr>
          <p:spPr>
            <a:xfrm>
              <a:off x="3635896" y="2502191"/>
              <a:ext cx="5808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나는 </a:t>
              </a:r>
              <a:r>
                <a:rPr lang="en-US" altLang="ko-KR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~~</a:t>
              </a:r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하는 개발자가 되고 싶어요</a:t>
              </a:r>
              <a:endPara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4" name="갈매기형 수장 36">
              <a:extLst>
                <a:ext uri="{FF2B5EF4-FFF2-40B4-BE49-F238E27FC236}">
                  <a16:creationId xmlns:a16="http://schemas.microsoft.com/office/drawing/2014/main" id="{30DEE16F-4449-DE4C-9CCC-E321775AFF0B}"/>
                </a:ext>
              </a:extLst>
            </p:cNvPr>
            <p:cNvSpPr/>
            <p:nvPr/>
          </p:nvSpPr>
          <p:spPr>
            <a:xfrm>
              <a:off x="3351499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5" name="갈매기형 수장 37">
              <a:extLst>
                <a:ext uri="{FF2B5EF4-FFF2-40B4-BE49-F238E27FC236}">
                  <a16:creationId xmlns:a16="http://schemas.microsoft.com/office/drawing/2014/main" id="{21C84671-FA5F-944B-AC4C-2359A4084AF2}"/>
                </a:ext>
              </a:extLst>
            </p:cNvPr>
            <p:cNvSpPr/>
            <p:nvPr/>
          </p:nvSpPr>
          <p:spPr>
            <a:xfrm>
              <a:off x="3203848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9FA7961-F89E-114B-A844-623ACAEF6199}"/>
              </a:ext>
            </a:extLst>
          </p:cNvPr>
          <p:cNvGrpSpPr/>
          <p:nvPr/>
        </p:nvGrpSpPr>
        <p:grpSpPr>
          <a:xfrm>
            <a:off x="1436964" y="3284984"/>
            <a:ext cx="6847186" cy="1569660"/>
            <a:chOff x="1300889" y="1023676"/>
            <a:chExt cx="6847186" cy="1569660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0EF2DF7-D4DE-6447-B64D-AEE6B8F79E86}"/>
                </a:ext>
              </a:extLst>
            </p:cNvPr>
            <p:cNvSpPr txBox="1"/>
            <p:nvPr/>
          </p:nvSpPr>
          <p:spPr>
            <a:xfrm>
              <a:off x="2046362" y="102367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96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[</a:t>
              </a:r>
              <a:endParaRPr kumimoji="1" lang="ko-Kore-KR" altLang="en-US" sz="9600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7D3B866-9AA8-E446-9818-9B50840F344C}"/>
                </a:ext>
              </a:extLst>
            </p:cNvPr>
            <p:cNvSpPr txBox="1"/>
            <p:nvPr/>
          </p:nvSpPr>
          <p:spPr>
            <a:xfrm>
              <a:off x="5863656" y="102367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96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]</a:t>
              </a:r>
              <a:endParaRPr kumimoji="1" lang="ko-Kore-KR" altLang="en-US" sz="9600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6907DEA-56FE-CE42-A58C-D23EEB87AADE}"/>
                </a:ext>
              </a:extLst>
            </p:cNvPr>
            <p:cNvSpPr txBox="1"/>
            <p:nvPr/>
          </p:nvSpPr>
          <p:spPr>
            <a:xfrm>
              <a:off x="1300889" y="1608450"/>
              <a:ext cx="7617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2400" b="1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나는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0FCC878-6EB6-5442-B122-6AAECA96EBA0}"/>
                </a:ext>
              </a:extLst>
            </p:cNvPr>
            <p:cNvSpPr txBox="1"/>
            <p:nvPr/>
          </p:nvSpPr>
          <p:spPr>
            <a:xfrm>
              <a:off x="6434144" y="1485339"/>
              <a:ext cx="171393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400" b="1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개발자가 </a:t>
              </a:r>
              <a:endPara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  <a:p>
              <a:r>
                <a:rPr kumimoji="1" lang="ko-KR" altLang="en-US" sz="2400" b="1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되고 싶어요</a:t>
              </a:r>
              <a:endParaRPr kumimoji="1" lang="ko-Kore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3A00947-F98A-3545-9B40-CF601ADCD8EC}"/>
                </a:ext>
              </a:extLst>
            </p:cNvPr>
            <p:cNvSpPr txBox="1"/>
            <p:nvPr/>
          </p:nvSpPr>
          <p:spPr>
            <a:xfrm>
              <a:off x="1353898" y="1309389"/>
              <a:ext cx="55806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553EC08-1CDA-804C-B0F4-70A5F12C8679}"/>
              </a:ext>
            </a:extLst>
          </p:cNvPr>
          <p:cNvSpPr/>
          <p:nvPr/>
        </p:nvSpPr>
        <p:spPr>
          <a:xfrm>
            <a:off x="3647072" y="3543644"/>
            <a:ext cx="16385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NanumGothic" panose="020D0604000000000000" pitchFamily="34" charset="-127"/>
                <a:ea typeface="NanumGothic" panose="020D0604000000000000" pitchFamily="34" charset="-127"/>
              </a:rPr>
              <a:t>좋은 아빠</a:t>
            </a:r>
            <a:endParaRPr lang="en-US" altLang="ko-KR" sz="28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EF81081-5A9F-FF41-837E-F9F9AF94F19E}"/>
              </a:ext>
            </a:extLst>
          </p:cNvPr>
          <p:cNvSpPr/>
          <p:nvPr/>
        </p:nvSpPr>
        <p:spPr>
          <a:xfrm>
            <a:off x="2970605" y="4054424"/>
            <a:ext cx="29915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NanumGothic" panose="020D0604000000000000" pitchFamily="34" charset="-127"/>
                <a:ea typeface="NanumGothic" panose="020D0604000000000000" pitchFamily="34" charset="-127"/>
              </a:rPr>
              <a:t>끊임없이 개발하는</a:t>
            </a:r>
            <a:endParaRPr lang="en-US" altLang="ko-KR" sz="28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8676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E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231C58-A5DE-EC46-9E28-F48725CF3E7D}"/>
              </a:ext>
            </a:extLst>
          </p:cNvPr>
          <p:cNvSpPr txBox="1"/>
          <p:nvPr/>
        </p:nvSpPr>
        <p:spPr>
          <a:xfrm>
            <a:off x="1407712" y="2852936"/>
            <a:ext cx="63626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400" dirty="0">
                <a:latin typeface="BM HANNA" panose="02020603020101020101" pitchFamily="18" charset="-127"/>
                <a:ea typeface="BM HANNA" panose="02020603020101020101" pitchFamily="18" charset="-127"/>
              </a:rPr>
              <a:t>잠깐만 기다려 아직 안 끝났어</a:t>
            </a:r>
            <a:endParaRPr kumimoji="1" lang="ko-Kore-KR" altLang="en-US" sz="4400" dirty="0">
              <a:latin typeface="BM HANNA" panose="02020603020101020101" pitchFamily="18" charset="-127"/>
              <a:ea typeface="BM HANNA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610813-4B0F-0D4E-9899-98DC389A8BE3}"/>
              </a:ext>
            </a:extLst>
          </p:cNvPr>
          <p:cNvSpPr txBox="1"/>
          <p:nvPr/>
        </p:nvSpPr>
        <p:spPr>
          <a:xfrm>
            <a:off x="2867247" y="3622377"/>
            <a:ext cx="3443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3200" dirty="0">
                <a:latin typeface="BM HANNA" panose="02020603020101020101" pitchFamily="18" charset="-127"/>
                <a:ea typeface="BM HANNA" panose="02020603020101020101" pitchFamily="18" charset="-127"/>
              </a:rPr>
              <a:t>-</a:t>
            </a:r>
            <a:r>
              <a:rPr kumimoji="1" lang="ko-Kore-KR" altLang="en-US" sz="3200" dirty="0">
                <a:latin typeface="BM HANNA" panose="02020603020101020101" pitchFamily="18" charset="-127"/>
                <a:ea typeface="BM HANNA" panose="02020603020101020101" pitchFamily="18" charset="-127"/>
              </a:rPr>
              <a:t>꼭</a:t>
            </a:r>
            <a:r>
              <a:rPr kumimoji="1" lang="ko-KR" altLang="en-US" sz="3200" dirty="0">
                <a:latin typeface="BM HANNA" panose="02020603020101020101" pitchFamily="18" charset="-127"/>
                <a:ea typeface="BM HANNA" panose="02020603020101020101" pitchFamily="18" charset="-127"/>
              </a:rPr>
              <a:t> 정시에 </a:t>
            </a:r>
            <a:r>
              <a:rPr kumimoji="1" lang="ko-KR" altLang="en-US" sz="3200" dirty="0" err="1">
                <a:latin typeface="BM HANNA" panose="02020603020101020101" pitchFamily="18" charset="-127"/>
                <a:ea typeface="BM HANNA" panose="02020603020101020101" pitchFamily="18" charset="-127"/>
              </a:rPr>
              <a:t>끝내줄게</a:t>
            </a:r>
            <a:r>
              <a:rPr kumimoji="1" lang="en-US" altLang="ko-KR" sz="3200" dirty="0">
                <a:latin typeface="BM HANNA" panose="02020603020101020101" pitchFamily="18" charset="-127"/>
                <a:ea typeface="BM HANNA" panose="02020603020101020101" pitchFamily="18" charset="-127"/>
              </a:rPr>
              <a:t>-</a:t>
            </a:r>
            <a:endParaRPr kumimoji="1" lang="ko-Kore-KR" altLang="en-US" sz="3200" dirty="0">
              <a:latin typeface="BM HANNA" panose="02020603020101020101" pitchFamily="18" charset="-127"/>
              <a:ea typeface="BM HANNA" panose="02020603020101020101" pitchFamily="18" charset="-127"/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E7B5331C-F6A1-914D-81C4-66BB317F2EE7}"/>
              </a:ext>
            </a:extLst>
          </p:cNvPr>
          <p:cNvCxnSpPr>
            <a:cxnSpLocks/>
          </p:cNvCxnSpPr>
          <p:nvPr/>
        </p:nvCxnSpPr>
        <p:spPr>
          <a:xfrm flipV="1">
            <a:off x="971600" y="4581128"/>
            <a:ext cx="1584176" cy="2276872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E35A4971-ECE9-9F45-8B48-22EFF7A6C4CC}"/>
              </a:ext>
            </a:extLst>
          </p:cNvPr>
          <p:cNvCxnSpPr>
            <a:cxnSpLocks/>
          </p:cNvCxnSpPr>
          <p:nvPr/>
        </p:nvCxnSpPr>
        <p:spPr>
          <a:xfrm flipV="1">
            <a:off x="6660232" y="0"/>
            <a:ext cx="1440160" cy="2132856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75C6CED-B353-4F4A-BFC7-CA0CD104B185}"/>
              </a:ext>
            </a:extLst>
          </p:cNvPr>
          <p:cNvSpPr/>
          <p:nvPr/>
        </p:nvSpPr>
        <p:spPr>
          <a:xfrm>
            <a:off x="755576" y="2132856"/>
            <a:ext cx="7560840" cy="244827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3" name="그림 12" descr="사람, 나무, 실외, 서있는이(가) 표시된 사진&#10;&#10;자동 생성된 설명">
            <a:extLst>
              <a:ext uri="{FF2B5EF4-FFF2-40B4-BE49-F238E27FC236}">
                <a16:creationId xmlns:a16="http://schemas.microsoft.com/office/drawing/2014/main" id="{261BDD01-D72C-3940-AB92-BC2F44F516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62" t="23888" r="54495" b="40474"/>
          <a:stretch/>
        </p:blipFill>
        <p:spPr>
          <a:xfrm>
            <a:off x="251520" y="188640"/>
            <a:ext cx="1835051" cy="183505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449935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1CC9344-7578-6442-A0BF-FB0E09B9A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152" y="1701339"/>
            <a:ext cx="8313696" cy="467998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A5556FA-1F45-E34B-8655-D980283147F2}"/>
              </a:ext>
            </a:extLst>
          </p:cNvPr>
          <p:cNvSpPr/>
          <p:nvPr/>
        </p:nvSpPr>
        <p:spPr>
          <a:xfrm>
            <a:off x="-72008" y="265294"/>
            <a:ext cx="179512" cy="792088"/>
          </a:xfrm>
          <a:prstGeom prst="rect">
            <a:avLst/>
          </a:prstGeom>
          <a:solidFill>
            <a:srgbClr val="85E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BF47F5-F273-394A-BFC6-DCD6A0A5036E}"/>
              </a:ext>
            </a:extLst>
          </p:cNvPr>
          <p:cNvSpPr txBox="1"/>
          <p:nvPr/>
        </p:nvSpPr>
        <p:spPr>
          <a:xfrm>
            <a:off x="107504" y="476672"/>
            <a:ext cx="495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번외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자니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_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수면환경개선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IOT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0376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C5D3F5A-B876-9144-A106-EC50FABBE515}"/>
              </a:ext>
            </a:extLst>
          </p:cNvPr>
          <p:cNvGrpSpPr/>
          <p:nvPr/>
        </p:nvGrpSpPr>
        <p:grpSpPr>
          <a:xfrm>
            <a:off x="2002279" y="1389169"/>
            <a:ext cx="5580618" cy="457200"/>
            <a:chOff x="2303748" y="2741930"/>
            <a:chExt cx="4536504" cy="457200"/>
          </a:xfrm>
        </p:grpSpPr>
        <p:sp>
          <p:nvSpPr>
            <p:cNvPr id="7" name="직사각형 6"/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오늘 강의 주제는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?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B2063E58-1FCC-9649-B658-D696A4EBF330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-35851" y="-307238"/>
            <a:chExt cx="10057865" cy="7472476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713655" y="-307238"/>
              <a:ext cx="0" cy="7472476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 flipH="1">
              <a:off x="726218" y="548680"/>
              <a:ext cx="9295796" cy="0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직사각형 20"/>
            <p:cNvSpPr/>
            <p:nvPr/>
          </p:nvSpPr>
          <p:spPr>
            <a:xfrm>
              <a:off x="-35850" y="886791"/>
              <a:ext cx="894572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" name="직각 삼각형 8"/>
            <p:cNvSpPr/>
            <p:nvPr/>
          </p:nvSpPr>
          <p:spPr>
            <a:xfrm rot="5400000">
              <a:off x="736433" y="1216863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10628" y="919259"/>
              <a:ext cx="541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Intro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-35851" y="1377936"/>
              <a:ext cx="8343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Vision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3837" y="1819565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Main()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1810468-7394-A847-8849-37F4BE43C0A7}"/>
                </a:ext>
              </a:extLst>
            </p:cNvPr>
            <p:cNvSpPr txBox="1"/>
            <p:nvPr/>
          </p:nvSpPr>
          <p:spPr>
            <a:xfrm>
              <a:off x="23837" y="2301936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Result</a:t>
              </a:r>
            </a:p>
          </p:txBody>
        </p:sp>
      </p:grpSp>
      <p:pic>
        <p:nvPicPr>
          <p:cNvPr id="19" name="Picture 2" descr="Oracle Specialised Platinum Partner &amp; Added Value Reseller - Crayon">
            <a:extLst>
              <a:ext uri="{FF2B5EF4-FFF2-40B4-BE49-F238E27FC236}">
                <a16:creationId xmlns:a16="http://schemas.microsoft.com/office/drawing/2014/main" id="{313137AE-0A96-B446-B03B-B195FC0DDFB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6"/>
          <a:stretch/>
        </p:blipFill>
        <p:spPr bwMode="auto">
          <a:xfrm>
            <a:off x="1064994" y="2901752"/>
            <a:ext cx="3672639" cy="926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Apache Tomcat® - Welcome!">
            <a:extLst>
              <a:ext uri="{FF2B5EF4-FFF2-40B4-BE49-F238E27FC236}">
                <a16:creationId xmlns:a16="http://schemas.microsoft.com/office/drawing/2014/main" id="{4EB44864-F90C-6D47-9273-EDF9C5C88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313" y="2596655"/>
            <a:ext cx="2331799" cy="944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 descr="TensorFlow">
            <a:extLst>
              <a:ext uri="{FF2B5EF4-FFF2-40B4-BE49-F238E27FC236}">
                <a16:creationId xmlns:a16="http://schemas.microsoft.com/office/drawing/2014/main" id="{DC24A236-D899-F445-9E7A-AA9A6B1AC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041" y="5993744"/>
            <a:ext cx="3543250" cy="79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019DC52-96A4-FB4E-BCAA-1B37C51460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9743" y="3789040"/>
            <a:ext cx="2286307" cy="299707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78723A6-FC8F-354F-B8F0-8F85FA02DC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20268" y="3828586"/>
            <a:ext cx="2802205" cy="214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793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9CA7F73-1795-8B4B-AD7D-DBF13FADB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1700213"/>
            <a:ext cx="8345657" cy="468153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324D0EB-D96A-BE41-AA60-5A54B72FE529}"/>
              </a:ext>
            </a:extLst>
          </p:cNvPr>
          <p:cNvSpPr/>
          <p:nvPr/>
        </p:nvSpPr>
        <p:spPr>
          <a:xfrm>
            <a:off x="-72008" y="260648"/>
            <a:ext cx="179512" cy="792088"/>
          </a:xfrm>
          <a:prstGeom prst="rect">
            <a:avLst/>
          </a:prstGeom>
          <a:solidFill>
            <a:srgbClr val="85E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495E9E-0619-0B4E-A80A-35189F46A5F5}"/>
              </a:ext>
            </a:extLst>
          </p:cNvPr>
          <p:cNvSpPr txBox="1"/>
          <p:nvPr/>
        </p:nvSpPr>
        <p:spPr>
          <a:xfrm>
            <a:off x="107504" y="476672"/>
            <a:ext cx="495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번외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자니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_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수면환경개선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IOT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16317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826B52D-B2EA-3D48-BB95-7FAB658AAA4E}"/>
              </a:ext>
            </a:extLst>
          </p:cNvPr>
          <p:cNvSpPr/>
          <p:nvPr/>
        </p:nvSpPr>
        <p:spPr>
          <a:xfrm>
            <a:off x="-72008" y="260648"/>
            <a:ext cx="179512" cy="792088"/>
          </a:xfrm>
          <a:prstGeom prst="rect">
            <a:avLst/>
          </a:prstGeom>
          <a:solidFill>
            <a:srgbClr val="85E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FF8AE6-54BF-604B-9C9C-483B63E06373}"/>
              </a:ext>
            </a:extLst>
          </p:cNvPr>
          <p:cNvSpPr txBox="1"/>
          <p:nvPr/>
        </p:nvSpPr>
        <p:spPr>
          <a:xfrm>
            <a:off x="107504" y="476672"/>
            <a:ext cx="495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번외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자니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_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수면환경개선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IOT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178B25A-A057-3D4B-BA97-AB3FD7AD7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1700212"/>
            <a:ext cx="8321981" cy="468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6354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684B4BE-3778-9F47-B837-392A7944143B}"/>
              </a:ext>
            </a:extLst>
          </p:cNvPr>
          <p:cNvSpPr/>
          <p:nvPr/>
        </p:nvSpPr>
        <p:spPr>
          <a:xfrm>
            <a:off x="-72008" y="260648"/>
            <a:ext cx="179512" cy="792088"/>
          </a:xfrm>
          <a:prstGeom prst="rect">
            <a:avLst/>
          </a:prstGeom>
          <a:solidFill>
            <a:srgbClr val="85E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05A824-A943-6345-88FA-5FAE240F3E03}"/>
              </a:ext>
            </a:extLst>
          </p:cNvPr>
          <p:cNvSpPr txBox="1"/>
          <p:nvPr/>
        </p:nvSpPr>
        <p:spPr>
          <a:xfrm>
            <a:off x="107504" y="476672"/>
            <a:ext cx="495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번외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자니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_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수면환경개선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IOT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B66BC93-E294-E84B-A562-69A058388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22" y="1700213"/>
            <a:ext cx="8338742" cy="469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5251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B63AB7D-BE09-A04B-8834-243018331425}"/>
              </a:ext>
            </a:extLst>
          </p:cNvPr>
          <p:cNvSpPr/>
          <p:nvPr/>
        </p:nvSpPr>
        <p:spPr>
          <a:xfrm>
            <a:off x="-72008" y="265294"/>
            <a:ext cx="179512" cy="792088"/>
          </a:xfrm>
          <a:prstGeom prst="rect">
            <a:avLst/>
          </a:prstGeom>
          <a:solidFill>
            <a:srgbClr val="85E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D11D1B-9F0A-3A46-AF36-462E7C14525D}"/>
              </a:ext>
            </a:extLst>
          </p:cNvPr>
          <p:cNvSpPr txBox="1"/>
          <p:nvPr/>
        </p:nvSpPr>
        <p:spPr>
          <a:xfrm>
            <a:off x="107504" y="476672"/>
            <a:ext cx="495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번외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자니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_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수면환경개선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IOT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8AED309-9509-704A-82D9-46BB629AF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1700213"/>
            <a:ext cx="8353176" cy="469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329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C0EDC64-291C-814D-9EB4-772AFF433B6E}"/>
              </a:ext>
            </a:extLst>
          </p:cNvPr>
          <p:cNvSpPr/>
          <p:nvPr/>
        </p:nvSpPr>
        <p:spPr>
          <a:xfrm>
            <a:off x="-72008" y="265294"/>
            <a:ext cx="179512" cy="792088"/>
          </a:xfrm>
          <a:prstGeom prst="rect">
            <a:avLst/>
          </a:prstGeom>
          <a:solidFill>
            <a:srgbClr val="85E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2B4DC9-0AF3-7F48-B681-B81D0245726A}"/>
              </a:ext>
            </a:extLst>
          </p:cNvPr>
          <p:cNvSpPr txBox="1"/>
          <p:nvPr/>
        </p:nvSpPr>
        <p:spPr>
          <a:xfrm>
            <a:off x="107504" y="476672"/>
            <a:ext cx="495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번외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자니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_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수면환경개선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IOT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2808046-0EB9-8E4A-AE8A-0D6375BBD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89" y="1700213"/>
            <a:ext cx="8353176" cy="469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8772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4F578CD-9FC7-2D4F-BEAC-B2D8915B2527}"/>
              </a:ext>
            </a:extLst>
          </p:cNvPr>
          <p:cNvSpPr/>
          <p:nvPr/>
        </p:nvSpPr>
        <p:spPr>
          <a:xfrm>
            <a:off x="-72008" y="265294"/>
            <a:ext cx="179512" cy="792088"/>
          </a:xfrm>
          <a:prstGeom prst="rect">
            <a:avLst/>
          </a:prstGeom>
          <a:solidFill>
            <a:srgbClr val="85E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4E5ADE-6795-3848-9B5B-312F4B5A88F2}"/>
              </a:ext>
            </a:extLst>
          </p:cNvPr>
          <p:cNvSpPr txBox="1"/>
          <p:nvPr/>
        </p:nvSpPr>
        <p:spPr>
          <a:xfrm>
            <a:off x="107504" y="476672"/>
            <a:ext cx="495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번외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자니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_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수면환경개선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IOT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422DE9B-A649-CC43-BF7C-E1841FF2D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1700214"/>
            <a:ext cx="8353176" cy="469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8039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2DC5139-4227-AE4B-A621-CBBE2593A3E9}"/>
              </a:ext>
            </a:extLst>
          </p:cNvPr>
          <p:cNvSpPr/>
          <p:nvPr/>
        </p:nvSpPr>
        <p:spPr>
          <a:xfrm>
            <a:off x="-72008" y="265294"/>
            <a:ext cx="179512" cy="792088"/>
          </a:xfrm>
          <a:prstGeom prst="rect">
            <a:avLst/>
          </a:prstGeom>
          <a:solidFill>
            <a:srgbClr val="85E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219417-B771-E341-9FDE-5EA46683EEE5}"/>
              </a:ext>
            </a:extLst>
          </p:cNvPr>
          <p:cNvSpPr txBox="1"/>
          <p:nvPr/>
        </p:nvSpPr>
        <p:spPr>
          <a:xfrm>
            <a:off x="107504" y="476672"/>
            <a:ext cx="495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번외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자니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_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수면환경개선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IOT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7" name="그림 6" descr="텍스트, 작업, 스크린샷, 컴퓨터이(가) 표시된 사진&#10;&#10;자동 생성된 설명">
            <a:extLst>
              <a:ext uri="{FF2B5EF4-FFF2-40B4-BE49-F238E27FC236}">
                <a16:creationId xmlns:a16="http://schemas.microsoft.com/office/drawing/2014/main" id="{6D64D88B-A798-2D4C-A821-EDD17EFB8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00" y="1700213"/>
            <a:ext cx="8337064" cy="468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671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A028DFC-C4E1-2543-BA34-9BC67FC19FE1}"/>
              </a:ext>
            </a:extLst>
          </p:cNvPr>
          <p:cNvSpPr/>
          <p:nvPr/>
        </p:nvSpPr>
        <p:spPr>
          <a:xfrm>
            <a:off x="-72008" y="265294"/>
            <a:ext cx="179512" cy="792088"/>
          </a:xfrm>
          <a:prstGeom prst="rect">
            <a:avLst/>
          </a:prstGeom>
          <a:solidFill>
            <a:srgbClr val="85E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C7B0A5-41E9-364E-90C7-CE78222BFD2D}"/>
              </a:ext>
            </a:extLst>
          </p:cNvPr>
          <p:cNvSpPr txBox="1"/>
          <p:nvPr/>
        </p:nvSpPr>
        <p:spPr>
          <a:xfrm>
            <a:off x="107504" y="476672"/>
            <a:ext cx="495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번외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자니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_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수면환경개선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IOT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프로젝트</a:t>
            </a:r>
            <a:endParaRPr kumimoji="1" lang="ko-Kore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2B2ECBBC-BEB9-A14E-B58A-87B955931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61" y="1726633"/>
            <a:ext cx="8259195" cy="4645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4072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3568" y="3075057"/>
            <a:ext cx="3333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Thank you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3568" y="2877903"/>
            <a:ext cx="27545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From Developer’s College to Future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76256" y="5585231"/>
            <a:ext cx="27545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포천고등학교  </a:t>
            </a:r>
            <a:r>
              <a:rPr lang="en-US" altLang="ko-KR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| </a:t>
            </a:r>
            <a:r>
              <a:rPr lang="ko-KR" altLang="en-US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조상묵</a:t>
            </a:r>
            <a:endParaRPr lang="en-US" altLang="ko-KR" sz="14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2564904"/>
            <a:ext cx="27545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286253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모서리가 둥근 직사각형 31">
            <a:extLst>
              <a:ext uri="{FF2B5EF4-FFF2-40B4-BE49-F238E27FC236}">
                <a16:creationId xmlns:a16="http://schemas.microsoft.com/office/drawing/2014/main" id="{03DF9D0E-BD88-DE4C-8067-1D5F640963EB}"/>
              </a:ext>
            </a:extLst>
          </p:cNvPr>
          <p:cNvSpPr/>
          <p:nvPr/>
        </p:nvSpPr>
        <p:spPr>
          <a:xfrm>
            <a:off x="5267661" y="2406293"/>
            <a:ext cx="3699200" cy="4263064"/>
          </a:xfrm>
          <a:prstGeom prst="roundRect">
            <a:avLst>
              <a:gd name="adj" fmla="val 10667"/>
            </a:avLst>
          </a:prstGeom>
          <a:solidFill>
            <a:schemeClr val="bg1">
              <a:lumMod val="8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B55342EA-00A3-314F-9E35-283A59DA032B}"/>
              </a:ext>
            </a:extLst>
          </p:cNvPr>
          <p:cNvSpPr/>
          <p:nvPr/>
        </p:nvSpPr>
        <p:spPr>
          <a:xfrm>
            <a:off x="849897" y="2406292"/>
            <a:ext cx="3699200" cy="4263065"/>
          </a:xfrm>
          <a:prstGeom prst="roundRect">
            <a:avLst>
              <a:gd name="adj" fmla="val 10667"/>
            </a:avLst>
          </a:prstGeom>
          <a:solidFill>
            <a:schemeClr val="bg1">
              <a:lumMod val="8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4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C5D3F5A-B876-9144-A106-EC50FABBE515}"/>
              </a:ext>
            </a:extLst>
          </p:cNvPr>
          <p:cNvGrpSpPr/>
          <p:nvPr/>
        </p:nvGrpSpPr>
        <p:grpSpPr>
          <a:xfrm>
            <a:off x="2002279" y="1389169"/>
            <a:ext cx="5580618" cy="457200"/>
            <a:chOff x="2303748" y="2741930"/>
            <a:chExt cx="4536504" cy="457200"/>
          </a:xfrm>
        </p:grpSpPr>
        <p:sp>
          <p:nvSpPr>
            <p:cNvPr id="7" name="직사각형 6"/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개발자의 편견과 현실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77278F8-C642-F841-8779-A7C00A1C015C}"/>
              </a:ext>
            </a:extLst>
          </p:cNvPr>
          <p:cNvSpPr txBox="1"/>
          <p:nvPr/>
        </p:nvSpPr>
        <p:spPr>
          <a:xfrm>
            <a:off x="1013547" y="6124130"/>
            <a:ext cx="4033130" cy="377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10.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인기가 없다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 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15C2FFE-631E-D248-B865-420815695B2A}"/>
              </a:ext>
            </a:extLst>
          </p:cNvPr>
          <p:cNvCxnSpPr>
            <a:cxnSpLocks/>
          </p:cNvCxnSpPr>
          <p:nvPr/>
        </p:nvCxnSpPr>
        <p:spPr>
          <a:xfrm>
            <a:off x="4549097" y="4516240"/>
            <a:ext cx="612065" cy="0"/>
          </a:xfrm>
          <a:prstGeom prst="straightConnector1">
            <a:avLst/>
          </a:prstGeom>
          <a:ln w="15875">
            <a:solidFill>
              <a:srgbClr val="28212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35D81801-CD8E-DC4D-A197-C22D17C4F4E6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-35851" y="-307238"/>
            <a:chExt cx="10057865" cy="7472476"/>
          </a:xfrm>
        </p:grpSpPr>
        <p:cxnSp>
          <p:nvCxnSpPr>
            <p:cNvPr id="50" name="직선 연결선 14">
              <a:extLst>
                <a:ext uri="{FF2B5EF4-FFF2-40B4-BE49-F238E27FC236}">
                  <a16:creationId xmlns:a16="http://schemas.microsoft.com/office/drawing/2014/main" id="{6F3716C7-AC53-CA49-BD28-1DC06B687AF7}"/>
                </a:ext>
              </a:extLst>
            </p:cNvPr>
            <p:cNvCxnSpPr/>
            <p:nvPr/>
          </p:nvCxnSpPr>
          <p:spPr>
            <a:xfrm>
              <a:off x="713655" y="-307238"/>
              <a:ext cx="0" cy="7472476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16">
              <a:extLst>
                <a:ext uri="{FF2B5EF4-FFF2-40B4-BE49-F238E27FC236}">
                  <a16:creationId xmlns:a16="http://schemas.microsoft.com/office/drawing/2014/main" id="{DFA030ED-CA53-2041-90CE-D2B799B4C8C8}"/>
                </a:ext>
              </a:extLst>
            </p:cNvPr>
            <p:cNvCxnSpPr/>
            <p:nvPr/>
          </p:nvCxnSpPr>
          <p:spPr>
            <a:xfrm flipH="1">
              <a:off x="726218" y="548680"/>
              <a:ext cx="9295796" cy="0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C9852A45-8355-2F46-8A62-19C8C6A19A8B}"/>
                </a:ext>
              </a:extLst>
            </p:cNvPr>
            <p:cNvSpPr/>
            <p:nvPr/>
          </p:nvSpPr>
          <p:spPr>
            <a:xfrm>
              <a:off x="-35850" y="886791"/>
              <a:ext cx="894572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3" name="직각 삼각형 8">
              <a:extLst>
                <a:ext uri="{FF2B5EF4-FFF2-40B4-BE49-F238E27FC236}">
                  <a16:creationId xmlns:a16="http://schemas.microsoft.com/office/drawing/2014/main" id="{D175A1E9-54EE-AD4E-8B39-B260F74FD433}"/>
                </a:ext>
              </a:extLst>
            </p:cNvPr>
            <p:cNvSpPr/>
            <p:nvPr/>
          </p:nvSpPr>
          <p:spPr>
            <a:xfrm rot="5400000">
              <a:off x="736433" y="1216863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9A8AF5B-7530-C740-9C97-ED4A81BA9650}"/>
                </a:ext>
              </a:extLst>
            </p:cNvPr>
            <p:cNvSpPr txBox="1"/>
            <p:nvPr/>
          </p:nvSpPr>
          <p:spPr>
            <a:xfrm>
              <a:off x="110628" y="919259"/>
              <a:ext cx="541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Intro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5237765-3E94-A042-AEA3-A952A1A0BE96}"/>
                </a:ext>
              </a:extLst>
            </p:cNvPr>
            <p:cNvSpPr txBox="1"/>
            <p:nvPr/>
          </p:nvSpPr>
          <p:spPr>
            <a:xfrm>
              <a:off x="-35851" y="1377936"/>
              <a:ext cx="8343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Vision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708CA3A-A143-BA45-A6A6-19B561371982}"/>
                </a:ext>
              </a:extLst>
            </p:cNvPr>
            <p:cNvSpPr txBox="1"/>
            <p:nvPr/>
          </p:nvSpPr>
          <p:spPr>
            <a:xfrm>
              <a:off x="23837" y="1819565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Main()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A1EA1B1-D431-A546-B42E-469F6E405EC8}"/>
                </a:ext>
              </a:extLst>
            </p:cNvPr>
            <p:cNvSpPr txBox="1"/>
            <p:nvPr/>
          </p:nvSpPr>
          <p:spPr>
            <a:xfrm>
              <a:off x="23837" y="2301936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Result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5B3B2102-07BF-4D44-8F31-133E82317175}"/>
              </a:ext>
            </a:extLst>
          </p:cNvPr>
          <p:cNvSpPr/>
          <p:nvPr/>
        </p:nvSpPr>
        <p:spPr>
          <a:xfrm>
            <a:off x="1026302" y="2510518"/>
            <a:ext cx="1625766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판교에서만 근무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9AEC2CC-F257-B24C-B035-EC6D660B7FFC}"/>
              </a:ext>
            </a:extLst>
          </p:cNvPr>
          <p:cNvSpPr/>
          <p:nvPr/>
        </p:nvSpPr>
        <p:spPr>
          <a:xfrm>
            <a:off x="1013547" y="2912030"/>
            <a:ext cx="1742785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체크무늬 옷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=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문신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D6B7FC9-8D28-4547-AA03-F62662DD5513}"/>
              </a:ext>
            </a:extLst>
          </p:cNvPr>
          <p:cNvSpPr/>
          <p:nvPr/>
        </p:nvSpPr>
        <p:spPr>
          <a:xfrm>
            <a:off x="1013547" y="3313542"/>
            <a:ext cx="734496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안경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6287C23-3837-ED4A-BF9C-76CE997E2A21}"/>
              </a:ext>
            </a:extLst>
          </p:cNvPr>
          <p:cNvSpPr/>
          <p:nvPr/>
        </p:nvSpPr>
        <p:spPr>
          <a:xfrm>
            <a:off x="1013547" y="3715054"/>
            <a:ext cx="1338828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4.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돈을 잘 번다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72C0182-327D-E044-AE29-7F36C848E791}"/>
              </a:ext>
            </a:extLst>
          </p:cNvPr>
          <p:cNvSpPr/>
          <p:nvPr/>
        </p:nvSpPr>
        <p:spPr>
          <a:xfrm>
            <a:off x="1013547" y="4919590"/>
            <a:ext cx="3352200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7.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몸이 좋은 사람이 없다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감자 혹은 멸치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 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55BC16-DE67-294F-96E2-A43CDF6C7ABE}"/>
              </a:ext>
            </a:extLst>
          </p:cNvPr>
          <p:cNvSpPr/>
          <p:nvPr/>
        </p:nvSpPr>
        <p:spPr>
          <a:xfrm>
            <a:off x="1013547" y="4518078"/>
            <a:ext cx="1457450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6.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연애를 못한다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E4576EE-18AE-3349-BBEE-3EBF9712DD24}"/>
              </a:ext>
            </a:extLst>
          </p:cNvPr>
          <p:cNvSpPr/>
          <p:nvPr/>
        </p:nvSpPr>
        <p:spPr>
          <a:xfrm>
            <a:off x="1013547" y="5321102"/>
            <a:ext cx="3243196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8.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자유롭게 근무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근무시간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장소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복장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 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9E4022-9B8B-8E4C-A864-C861ED565DD8}"/>
              </a:ext>
            </a:extLst>
          </p:cNvPr>
          <p:cNvSpPr/>
          <p:nvPr/>
        </p:nvSpPr>
        <p:spPr>
          <a:xfrm>
            <a:off x="1013547" y="5722614"/>
            <a:ext cx="1457450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9.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국어를 못한다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33F4D5-AD57-4E4B-8908-A0FF39EA021C}"/>
              </a:ext>
            </a:extLst>
          </p:cNvPr>
          <p:cNvSpPr/>
          <p:nvPr/>
        </p:nvSpPr>
        <p:spPr>
          <a:xfrm>
            <a:off x="1013547" y="4116566"/>
            <a:ext cx="1725152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5.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말도 재미도 없다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EDA8808-7E75-0844-B2C1-BAD1449105FD}"/>
              </a:ext>
            </a:extLst>
          </p:cNvPr>
          <p:cNvSpPr/>
          <p:nvPr/>
        </p:nvSpPr>
        <p:spPr>
          <a:xfrm>
            <a:off x="5443865" y="2447445"/>
            <a:ext cx="1645002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(X)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직장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남대문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E4C1A78-A63E-2441-B9F0-7637F3376EEE}"/>
              </a:ext>
            </a:extLst>
          </p:cNvPr>
          <p:cNvSpPr/>
          <p:nvPr/>
        </p:nvSpPr>
        <p:spPr>
          <a:xfrm>
            <a:off x="5443865" y="2867619"/>
            <a:ext cx="1976823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(X)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체크무늬 옷 없음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46F243C-18E9-A648-BD3B-8596B7C80BB6}"/>
              </a:ext>
            </a:extLst>
          </p:cNvPr>
          <p:cNvSpPr/>
          <p:nvPr/>
        </p:nvSpPr>
        <p:spPr>
          <a:xfrm>
            <a:off x="5443865" y="3287793"/>
            <a:ext cx="1898277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(O)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당근을 먹읍시다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A4DA979-9DE9-754F-8813-8EE3CC673438}"/>
              </a:ext>
            </a:extLst>
          </p:cNvPr>
          <p:cNvSpPr/>
          <p:nvPr/>
        </p:nvSpPr>
        <p:spPr>
          <a:xfrm>
            <a:off x="5443865" y="3707967"/>
            <a:ext cx="3363421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4.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△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문과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&lt;&lt;&lt;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개발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&lt;&lt;&lt;&lt;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특정 </a:t>
            </a:r>
            <a:r>
              <a:rPr lang="ko-KR" altLang="en-US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공학직군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4BC56AA-9CFE-2D42-9AB0-85734DA35BE3}"/>
              </a:ext>
            </a:extLst>
          </p:cNvPr>
          <p:cNvSpPr/>
          <p:nvPr/>
        </p:nvSpPr>
        <p:spPr>
          <a:xfrm>
            <a:off x="5443865" y="4128141"/>
            <a:ext cx="2026517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5.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(X)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나만 그런 것 같다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AA44A4E-2F68-E944-BCAE-31CC58987AAF}"/>
              </a:ext>
            </a:extLst>
          </p:cNvPr>
          <p:cNvSpPr/>
          <p:nvPr/>
        </p:nvSpPr>
        <p:spPr>
          <a:xfrm>
            <a:off x="5443865" y="4548315"/>
            <a:ext cx="2143536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6. (△)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여자친구 있습니다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FB11C7C-6970-8B42-8BCD-E9C83A592C4D}"/>
              </a:ext>
            </a:extLst>
          </p:cNvPr>
          <p:cNvSpPr/>
          <p:nvPr/>
        </p:nvSpPr>
        <p:spPr>
          <a:xfrm>
            <a:off x="5443865" y="5010261"/>
            <a:ext cx="19976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7. (O)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저는 감자입니다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lang="ko-Kore-KR" altLang="en-US" sz="14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CAE9BB3-B394-AF43-AF19-6B7FE16C73C6}"/>
              </a:ext>
            </a:extLst>
          </p:cNvPr>
          <p:cNvSpPr/>
          <p:nvPr/>
        </p:nvSpPr>
        <p:spPr>
          <a:xfrm>
            <a:off x="5443865" y="5318644"/>
            <a:ext cx="3575018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8.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(△)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판교는 그러하다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나는 그렇지 못하다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EB30253-CE9A-2B42-B52E-901F75F8289B}"/>
              </a:ext>
            </a:extLst>
          </p:cNvPr>
          <p:cNvSpPr/>
          <p:nvPr/>
        </p:nvSpPr>
        <p:spPr>
          <a:xfrm>
            <a:off x="5443865" y="5738818"/>
            <a:ext cx="1947969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9. (O)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맞춤법이 어렵다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C7C26E8-9F05-AA4F-8CD9-18B7E3945D8B}"/>
              </a:ext>
            </a:extLst>
          </p:cNvPr>
          <p:cNvSpPr/>
          <p:nvPr/>
        </p:nvSpPr>
        <p:spPr>
          <a:xfrm>
            <a:off x="5409967" y="6158994"/>
            <a:ext cx="2624436" cy="377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10.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(△)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다시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나만 그런 듯 하다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092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" grpId="0"/>
      <p:bldP spid="4" grpId="0"/>
      <p:bldP spid="5" grpId="0"/>
      <p:bldP spid="6" grpId="0"/>
      <p:bldP spid="9" grpId="0"/>
      <p:bldP spid="11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C5D3F5A-B876-9144-A106-EC50FABBE515}"/>
              </a:ext>
            </a:extLst>
          </p:cNvPr>
          <p:cNvGrpSpPr/>
          <p:nvPr/>
        </p:nvGrpSpPr>
        <p:grpSpPr>
          <a:xfrm>
            <a:off x="2002279" y="1389169"/>
            <a:ext cx="5580618" cy="457200"/>
            <a:chOff x="2303748" y="2741930"/>
            <a:chExt cx="4536504" cy="457200"/>
          </a:xfrm>
        </p:grpSpPr>
        <p:sp>
          <p:nvSpPr>
            <p:cNvPr id="7" name="직사각형 6"/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What is Developer?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419F70F2-542B-BE4F-9B1C-7B3E8E92B31E}"/>
              </a:ext>
            </a:extLst>
          </p:cNvPr>
          <p:cNvGrpSpPr/>
          <p:nvPr/>
        </p:nvGrpSpPr>
        <p:grpSpPr>
          <a:xfrm>
            <a:off x="2843808" y="2123432"/>
            <a:ext cx="5328589" cy="369332"/>
            <a:chOff x="3203848" y="2502191"/>
            <a:chExt cx="5328589" cy="36933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32CADB0-6287-5B42-9284-6A2B17168728}"/>
                </a:ext>
              </a:extLst>
            </p:cNvPr>
            <p:cNvSpPr txBox="1"/>
            <p:nvPr/>
          </p:nvSpPr>
          <p:spPr>
            <a:xfrm>
              <a:off x="3635896" y="2502191"/>
              <a:ext cx="4896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YDIYGO320" panose="02030504000101010101" pitchFamily="18" charset="-127"/>
                  <a:ea typeface="YDIYGO320" panose="02030504000101010101" pitchFamily="18" charset="-127"/>
                </a:rPr>
                <a:t>상상을 현실로 만들어주는 사람</a:t>
              </a:r>
              <a:endPara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DIYGO320" panose="02030504000101010101" pitchFamily="18" charset="-127"/>
                <a:ea typeface="YDIYGO320" panose="02030504000101010101" pitchFamily="18" charset="-127"/>
              </a:endParaRPr>
            </a:p>
          </p:txBody>
        </p:sp>
        <p:sp>
          <p:nvSpPr>
            <p:cNvPr id="19" name="갈매기형 수장 36">
              <a:extLst>
                <a:ext uri="{FF2B5EF4-FFF2-40B4-BE49-F238E27FC236}">
                  <a16:creationId xmlns:a16="http://schemas.microsoft.com/office/drawing/2014/main" id="{EE9C340B-5D0A-D348-939C-9E81FEEC08CA}"/>
                </a:ext>
              </a:extLst>
            </p:cNvPr>
            <p:cNvSpPr/>
            <p:nvPr/>
          </p:nvSpPr>
          <p:spPr>
            <a:xfrm>
              <a:off x="3351499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갈매기형 수장 37">
              <a:extLst>
                <a:ext uri="{FF2B5EF4-FFF2-40B4-BE49-F238E27FC236}">
                  <a16:creationId xmlns:a16="http://schemas.microsoft.com/office/drawing/2014/main" id="{620B8CEB-BD58-3447-954D-3BC3160DC240}"/>
                </a:ext>
              </a:extLst>
            </p:cNvPr>
            <p:cNvSpPr/>
            <p:nvPr/>
          </p:nvSpPr>
          <p:spPr>
            <a:xfrm>
              <a:off x="3203848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026" name="Picture 2" descr="Developer Diary: Adam Wagner, Americaneagle.com | by Lauren Clevenger |  BigCommerce Developer Blog | Medium">
            <a:extLst>
              <a:ext uri="{FF2B5EF4-FFF2-40B4-BE49-F238E27FC236}">
                <a16:creationId xmlns:a16="http://schemas.microsoft.com/office/drawing/2014/main" id="{13F96EBC-AA57-A146-B1A2-F4E5FE00CA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2" r="1682"/>
          <a:stretch/>
        </p:blipFill>
        <p:spPr bwMode="auto">
          <a:xfrm>
            <a:off x="1922148" y="2882110"/>
            <a:ext cx="5515130" cy="353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149624BE-8805-234A-BBC7-B7D1703D10F6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-35851" y="-307238"/>
            <a:chExt cx="10057865" cy="7472476"/>
          </a:xfrm>
        </p:grpSpPr>
        <p:cxnSp>
          <p:nvCxnSpPr>
            <p:cNvPr id="37" name="직선 연결선 14">
              <a:extLst>
                <a:ext uri="{FF2B5EF4-FFF2-40B4-BE49-F238E27FC236}">
                  <a16:creationId xmlns:a16="http://schemas.microsoft.com/office/drawing/2014/main" id="{6E374B34-B761-9147-ACF4-C219531EA10F}"/>
                </a:ext>
              </a:extLst>
            </p:cNvPr>
            <p:cNvCxnSpPr/>
            <p:nvPr/>
          </p:nvCxnSpPr>
          <p:spPr>
            <a:xfrm>
              <a:off x="713655" y="-307238"/>
              <a:ext cx="0" cy="7472476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16">
              <a:extLst>
                <a:ext uri="{FF2B5EF4-FFF2-40B4-BE49-F238E27FC236}">
                  <a16:creationId xmlns:a16="http://schemas.microsoft.com/office/drawing/2014/main" id="{FAE697A6-4877-E44E-BBF9-28FF0786E99A}"/>
                </a:ext>
              </a:extLst>
            </p:cNvPr>
            <p:cNvCxnSpPr/>
            <p:nvPr/>
          </p:nvCxnSpPr>
          <p:spPr>
            <a:xfrm flipH="1">
              <a:off x="726218" y="548680"/>
              <a:ext cx="9295796" cy="0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BE35BC2-4C28-5B44-8D6D-373BA0F03070}"/>
                </a:ext>
              </a:extLst>
            </p:cNvPr>
            <p:cNvSpPr/>
            <p:nvPr/>
          </p:nvSpPr>
          <p:spPr>
            <a:xfrm>
              <a:off x="-35850" y="886791"/>
              <a:ext cx="894572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0" name="직각 삼각형 8">
              <a:extLst>
                <a:ext uri="{FF2B5EF4-FFF2-40B4-BE49-F238E27FC236}">
                  <a16:creationId xmlns:a16="http://schemas.microsoft.com/office/drawing/2014/main" id="{4A8D4A8D-0138-2441-8096-83DA362B0D0B}"/>
                </a:ext>
              </a:extLst>
            </p:cNvPr>
            <p:cNvSpPr/>
            <p:nvPr/>
          </p:nvSpPr>
          <p:spPr>
            <a:xfrm rot="5400000">
              <a:off x="736433" y="1216863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8FB5DFF-DE28-5E45-8E5E-2D233CA9BDCF}"/>
                </a:ext>
              </a:extLst>
            </p:cNvPr>
            <p:cNvSpPr txBox="1"/>
            <p:nvPr/>
          </p:nvSpPr>
          <p:spPr>
            <a:xfrm>
              <a:off x="110628" y="919259"/>
              <a:ext cx="541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Intro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17C41F4-F437-C745-AE84-BBB712C4793A}"/>
                </a:ext>
              </a:extLst>
            </p:cNvPr>
            <p:cNvSpPr txBox="1"/>
            <p:nvPr/>
          </p:nvSpPr>
          <p:spPr>
            <a:xfrm>
              <a:off x="-35851" y="1377936"/>
              <a:ext cx="8343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Vision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A60109F-AFE2-904B-95CB-3FCDE4FC3EAF}"/>
                </a:ext>
              </a:extLst>
            </p:cNvPr>
            <p:cNvSpPr txBox="1"/>
            <p:nvPr/>
          </p:nvSpPr>
          <p:spPr>
            <a:xfrm>
              <a:off x="23837" y="1819565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Main()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FD5F6C3-9D67-8741-B652-613A1A31A8ED}"/>
                </a:ext>
              </a:extLst>
            </p:cNvPr>
            <p:cNvSpPr txBox="1"/>
            <p:nvPr/>
          </p:nvSpPr>
          <p:spPr>
            <a:xfrm>
              <a:off x="23837" y="2301936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Result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5232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C5D3F5A-B876-9144-A106-EC50FABBE515}"/>
              </a:ext>
            </a:extLst>
          </p:cNvPr>
          <p:cNvGrpSpPr/>
          <p:nvPr/>
        </p:nvGrpSpPr>
        <p:grpSpPr>
          <a:xfrm>
            <a:off x="2002279" y="1389169"/>
            <a:ext cx="5580618" cy="457200"/>
            <a:chOff x="2303748" y="2741930"/>
            <a:chExt cx="4536504" cy="457200"/>
          </a:xfrm>
        </p:grpSpPr>
        <p:sp>
          <p:nvSpPr>
            <p:cNvPr id="7" name="직사각형 6"/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What is Developer?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332CADB0-6287-5B42-9284-6A2B17168728}"/>
              </a:ext>
            </a:extLst>
          </p:cNvPr>
          <p:cNvSpPr txBox="1"/>
          <p:nvPr/>
        </p:nvSpPr>
        <p:spPr>
          <a:xfrm>
            <a:off x="3275856" y="2123432"/>
            <a:ext cx="489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상상을 현실로 만들어주는 사람</a:t>
            </a:r>
            <a:endParaRPr lang="en-US" altLang="ko-KR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9" name="갈매기형 수장 36">
            <a:extLst>
              <a:ext uri="{FF2B5EF4-FFF2-40B4-BE49-F238E27FC236}">
                <a16:creationId xmlns:a16="http://schemas.microsoft.com/office/drawing/2014/main" id="{EE9C340B-5D0A-D348-939C-9E81FEEC08CA}"/>
              </a:ext>
            </a:extLst>
          </p:cNvPr>
          <p:cNvSpPr/>
          <p:nvPr/>
        </p:nvSpPr>
        <p:spPr>
          <a:xfrm>
            <a:off x="2991459" y="2207208"/>
            <a:ext cx="140381" cy="154419"/>
          </a:xfrm>
          <a:prstGeom prst="chevron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갈매기형 수장 37">
            <a:extLst>
              <a:ext uri="{FF2B5EF4-FFF2-40B4-BE49-F238E27FC236}">
                <a16:creationId xmlns:a16="http://schemas.microsoft.com/office/drawing/2014/main" id="{620B8CEB-BD58-3447-954D-3BC3160DC240}"/>
              </a:ext>
            </a:extLst>
          </p:cNvPr>
          <p:cNvSpPr/>
          <p:nvPr/>
        </p:nvSpPr>
        <p:spPr>
          <a:xfrm>
            <a:off x="2843808" y="2207208"/>
            <a:ext cx="140381" cy="154419"/>
          </a:xfrm>
          <a:prstGeom prst="chevron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A65AE14-BA9D-6D47-B1C0-693D3C6B6C68}"/>
              </a:ext>
            </a:extLst>
          </p:cNvPr>
          <p:cNvSpPr txBox="1"/>
          <p:nvPr/>
        </p:nvSpPr>
        <p:spPr>
          <a:xfrm>
            <a:off x="1683472" y="3063219"/>
            <a:ext cx="29364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</a:t>
            </a:r>
            <a:r>
              <a:rPr lang="ko-KR" altLang="en-US" sz="20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컴퓨터 언어로</a:t>
            </a:r>
            <a:r>
              <a:rPr lang="en-US" altLang="ko-KR" sz="20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]</a:t>
            </a:r>
          </a:p>
        </p:txBody>
      </p:sp>
      <p:sp>
        <p:nvSpPr>
          <p:cNvPr id="4" name="자유형 3">
            <a:extLst>
              <a:ext uri="{FF2B5EF4-FFF2-40B4-BE49-F238E27FC236}">
                <a16:creationId xmlns:a16="http://schemas.microsoft.com/office/drawing/2014/main" id="{3B60E351-2119-7144-A39E-85B6FEB8D738}"/>
              </a:ext>
            </a:extLst>
          </p:cNvPr>
          <p:cNvSpPr/>
          <p:nvPr/>
        </p:nvSpPr>
        <p:spPr>
          <a:xfrm>
            <a:off x="2411760" y="2378411"/>
            <a:ext cx="1894901" cy="782832"/>
          </a:xfrm>
          <a:custGeom>
            <a:avLst/>
            <a:gdLst>
              <a:gd name="connsiteX0" fmla="*/ 0 w 1894901"/>
              <a:gd name="connsiteY0" fmla="*/ 638989 h 782832"/>
              <a:gd name="connsiteX1" fmla="*/ 705079 w 1894901"/>
              <a:gd name="connsiteY1" fmla="*/ 363567 h 782832"/>
              <a:gd name="connsiteX2" fmla="*/ 837282 w 1894901"/>
              <a:gd name="connsiteY2" fmla="*/ 11 h 782832"/>
              <a:gd name="connsiteX3" fmla="*/ 980501 w 1894901"/>
              <a:gd name="connsiteY3" fmla="*/ 352550 h 782832"/>
              <a:gd name="connsiteX4" fmla="*/ 1894901 w 1894901"/>
              <a:gd name="connsiteY4" fmla="*/ 782208 h 782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4901" h="782832">
                <a:moveTo>
                  <a:pt x="0" y="638989"/>
                </a:moveTo>
                <a:cubicBezTo>
                  <a:pt x="282766" y="554526"/>
                  <a:pt x="565532" y="470063"/>
                  <a:pt x="705079" y="363567"/>
                </a:cubicBezTo>
                <a:cubicBezTo>
                  <a:pt x="844626" y="257071"/>
                  <a:pt x="791378" y="1847"/>
                  <a:pt x="837282" y="11"/>
                </a:cubicBezTo>
                <a:cubicBezTo>
                  <a:pt x="883186" y="-1825"/>
                  <a:pt x="804231" y="222184"/>
                  <a:pt x="980501" y="352550"/>
                </a:cubicBezTo>
                <a:cubicBezTo>
                  <a:pt x="1156771" y="482916"/>
                  <a:pt x="1672728" y="798733"/>
                  <a:pt x="1894901" y="782208"/>
                </a:cubicBezTo>
              </a:path>
            </a:pathLst>
          </a:custGeom>
          <a:noFill/>
          <a:ln>
            <a:solidFill>
              <a:srgbClr val="2821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052" name="Picture 4" descr="왜 개발자를 하였는가?">
            <a:extLst>
              <a:ext uri="{FF2B5EF4-FFF2-40B4-BE49-F238E27FC236}">
                <a16:creationId xmlns:a16="http://schemas.microsoft.com/office/drawing/2014/main" id="{EF0DE591-182F-4F44-9825-5067578F7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3645024"/>
            <a:ext cx="5029243" cy="2936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FDE29593-A390-A24F-ACCA-971CE8E16FD5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-35851" y="-307238"/>
            <a:chExt cx="10057865" cy="7472476"/>
          </a:xfrm>
        </p:grpSpPr>
        <p:cxnSp>
          <p:nvCxnSpPr>
            <p:cNvPr id="37" name="직선 연결선 14">
              <a:extLst>
                <a:ext uri="{FF2B5EF4-FFF2-40B4-BE49-F238E27FC236}">
                  <a16:creationId xmlns:a16="http://schemas.microsoft.com/office/drawing/2014/main" id="{2F944060-FEA0-1F4B-8195-66268F61252A}"/>
                </a:ext>
              </a:extLst>
            </p:cNvPr>
            <p:cNvCxnSpPr/>
            <p:nvPr/>
          </p:nvCxnSpPr>
          <p:spPr>
            <a:xfrm>
              <a:off x="713655" y="-307238"/>
              <a:ext cx="0" cy="7472476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16">
              <a:extLst>
                <a:ext uri="{FF2B5EF4-FFF2-40B4-BE49-F238E27FC236}">
                  <a16:creationId xmlns:a16="http://schemas.microsoft.com/office/drawing/2014/main" id="{2E7B9D43-7D78-F84E-8776-EF0903748909}"/>
                </a:ext>
              </a:extLst>
            </p:cNvPr>
            <p:cNvCxnSpPr/>
            <p:nvPr/>
          </p:nvCxnSpPr>
          <p:spPr>
            <a:xfrm flipH="1">
              <a:off x="726218" y="548680"/>
              <a:ext cx="9295796" cy="0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0532E26-A269-DF4C-920B-DDB08D5E825D}"/>
                </a:ext>
              </a:extLst>
            </p:cNvPr>
            <p:cNvSpPr/>
            <p:nvPr/>
          </p:nvSpPr>
          <p:spPr>
            <a:xfrm>
              <a:off x="-35850" y="886791"/>
              <a:ext cx="894572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0" name="직각 삼각형 8">
              <a:extLst>
                <a:ext uri="{FF2B5EF4-FFF2-40B4-BE49-F238E27FC236}">
                  <a16:creationId xmlns:a16="http://schemas.microsoft.com/office/drawing/2014/main" id="{C8D75CCE-5A61-8843-97F6-D25623E79717}"/>
                </a:ext>
              </a:extLst>
            </p:cNvPr>
            <p:cNvSpPr/>
            <p:nvPr/>
          </p:nvSpPr>
          <p:spPr>
            <a:xfrm rot="5400000">
              <a:off x="736433" y="1216863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B1598CB-7DE2-764F-8470-5B08F072885E}"/>
                </a:ext>
              </a:extLst>
            </p:cNvPr>
            <p:cNvSpPr txBox="1"/>
            <p:nvPr/>
          </p:nvSpPr>
          <p:spPr>
            <a:xfrm>
              <a:off x="110628" y="919259"/>
              <a:ext cx="541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Intro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3965346-286A-824C-847F-561CC4E75823}"/>
                </a:ext>
              </a:extLst>
            </p:cNvPr>
            <p:cNvSpPr txBox="1"/>
            <p:nvPr/>
          </p:nvSpPr>
          <p:spPr>
            <a:xfrm>
              <a:off x="-35851" y="1377936"/>
              <a:ext cx="8343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Vision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2898B7E-92ED-9A49-83DD-5596AB3E3827}"/>
                </a:ext>
              </a:extLst>
            </p:cNvPr>
            <p:cNvSpPr txBox="1"/>
            <p:nvPr/>
          </p:nvSpPr>
          <p:spPr>
            <a:xfrm>
              <a:off x="23837" y="1819565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Main()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DEEC9AA-1B31-9D4E-8FA4-3C84AF59D46A}"/>
                </a:ext>
              </a:extLst>
            </p:cNvPr>
            <p:cNvSpPr txBox="1"/>
            <p:nvPr/>
          </p:nvSpPr>
          <p:spPr>
            <a:xfrm>
              <a:off x="23837" y="2301936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Result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3306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EB7BA4A6-FFB2-2540-8DF9-45E0EDD9F2DB}"/>
              </a:ext>
            </a:extLst>
          </p:cNvPr>
          <p:cNvGrpSpPr/>
          <p:nvPr/>
        </p:nvGrpSpPr>
        <p:grpSpPr>
          <a:xfrm>
            <a:off x="-594863" y="2064772"/>
            <a:ext cx="6361746" cy="1569660"/>
            <a:chOff x="-648248" y="2492896"/>
            <a:chExt cx="6361746" cy="156966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B36D830-0703-FA4B-B141-26BA06DA40B0}"/>
                </a:ext>
              </a:extLst>
            </p:cNvPr>
            <p:cNvSpPr txBox="1"/>
            <p:nvPr/>
          </p:nvSpPr>
          <p:spPr>
            <a:xfrm>
              <a:off x="-648248" y="2852936"/>
              <a:ext cx="55806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2F32253-2751-AF47-AC97-003D2BA4B13B}"/>
                </a:ext>
              </a:extLst>
            </p:cNvPr>
            <p:cNvSpPr txBox="1"/>
            <p:nvPr/>
          </p:nvSpPr>
          <p:spPr>
            <a:xfrm>
              <a:off x="179512" y="249289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[</a:t>
              </a:r>
              <a:endParaRPr kumimoji="1" lang="ko-Kore-KR" altLang="en-US" sz="9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3DD78AA-0B7D-9C47-8FD5-DFB58911A2F5}"/>
                </a:ext>
              </a:extLst>
            </p:cNvPr>
            <p:cNvSpPr txBox="1"/>
            <p:nvPr/>
          </p:nvSpPr>
          <p:spPr>
            <a:xfrm>
              <a:off x="3407454" y="2492896"/>
              <a:ext cx="631904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]</a:t>
              </a:r>
              <a:endParaRPr kumimoji="1" lang="ko-Kore-KR" altLang="en-US" sz="9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F3C5301-C511-7E42-BDAD-63028710B04C}"/>
                </a:ext>
              </a:extLst>
            </p:cNvPr>
            <p:cNvSpPr txBox="1"/>
            <p:nvPr/>
          </p:nvSpPr>
          <p:spPr>
            <a:xfrm>
              <a:off x="3906593" y="3176101"/>
              <a:ext cx="18069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여도</a:t>
              </a:r>
              <a:r>
                <a:rPr kumimoji="1" lang="ko-KR" altLang="en-US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괜찮아</a:t>
              </a:r>
              <a:r>
                <a:rPr kumimoji="1" lang="en-US" altLang="ko-KR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,</a:t>
              </a:r>
              <a:endParaRPr kumimoji="1" lang="ko-Kore-KR" altLang="en-US" sz="24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2E369F7-7E70-EE46-A3FA-94E622E7907E}"/>
              </a:ext>
            </a:extLst>
          </p:cNvPr>
          <p:cNvGrpSpPr/>
          <p:nvPr/>
        </p:nvGrpSpPr>
        <p:grpSpPr>
          <a:xfrm>
            <a:off x="1475329" y="3466242"/>
            <a:ext cx="7373135" cy="1570668"/>
            <a:chOff x="1043608" y="4059888"/>
            <a:chExt cx="7373135" cy="157066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8613C5D-A35F-DB4F-A64B-DD2B97EC4F21}"/>
                </a:ext>
              </a:extLst>
            </p:cNvPr>
            <p:cNvSpPr txBox="1"/>
            <p:nvPr/>
          </p:nvSpPr>
          <p:spPr>
            <a:xfrm>
              <a:off x="5080573" y="4751009"/>
              <a:ext cx="33361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개발자는</a:t>
              </a:r>
              <a:r>
                <a:rPr kumimoji="1" lang="ko-KR" altLang="en-US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좋은 </a:t>
              </a:r>
              <a:r>
                <a:rPr kumimoji="1" lang="ko-KR" altLang="en-US" sz="2400" b="1" dirty="0" err="1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선택이야</a:t>
              </a:r>
              <a:r>
                <a:rPr kumimoji="1" lang="en-US" altLang="ko-KR" sz="2400" b="1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.</a:t>
              </a:r>
              <a:endParaRPr kumimoji="1" lang="ko-Kore-KR" altLang="en-US" sz="240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EA4ED1B0-27C6-F44D-A03E-642550188F34}"/>
                </a:ext>
              </a:extLst>
            </p:cNvPr>
            <p:cNvGrpSpPr/>
            <p:nvPr/>
          </p:nvGrpSpPr>
          <p:grpSpPr>
            <a:xfrm>
              <a:off x="1043608" y="4059888"/>
              <a:ext cx="5580618" cy="1570668"/>
              <a:chOff x="-813214" y="4246064"/>
              <a:chExt cx="5580618" cy="157066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1E883EE-5F93-A948-94B2-8C31488BBDC9}"/>
                  </a:ext>
                </a:extLst>
              </p:cNvPr>
              <p:cNvSpPr txBox="1"/>
              <p:nvPr/>
            </p:nvSpPr>
            <p:spPr>
              <a:xfrm>
                <a:off x="-813214" y="4814075"/>
                <a:ext cx="558061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A3774D9-7B82-FB44-80E0-229AA49BC6C4}"/>
                  </a:ext>
                </a:extLst>
              </p:cNvPr>
              <p:cNvSpPr txBox="1"/>
              <p:nvPr/>
            </p:nvSpPr>
            <p:spPr>
              <a:xfrm>
                <a:off x="665216" y="4246064"/>
                <a:ext cx="631904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sz="9600" dirty="0"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[</a:t>
                </a:r>
                <a:endParaRPr kumimoji="1" lang="ko-Kore-KR" altLang="en-US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BDB5776-E789-BA4F-9D4D-57E9B8859630}"/>
                  </a:ext>
                </a:extLst>
              </p:cNvPr>
              <p:cNvSpPr txBox="1"/>
              <p:nvPr/>
            </p:nvSpPr>
            <p:spPr>
              <a:xfrm>
                <a:off x="2716310" y="4247072"/>
                <a:ext cx="631904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9600" dirty="0">
                    <a:solidFill>
                      <a:schemeClr val="bg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]</a:t>
                </a:r>
                <a:endParaRPr kumimoji="1" lang="ko-Kore-KR" altLang="en-US" sz="9600" dirty="0"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</p:grp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853C0EFB-56BC-664E-8523-A78DB65EB9B7}"/>
              </a:ext>
            </a:extLst>
          </p:cNvPr>
          <p:cNvSpPr/>
          <p:nvPr/>
        </p:nvSpPr>
        <p:spPr>
          <a:xfrm>
            <a:off x="708500" y="2347867"/>
            <a:ext cx="29738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부모님이 좋은 </a:t>
            </a:r>
            <a:r>
              <a:rPr lang="ko-KR" altLang="en-US" sz="2000" b="1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직업이래서</a:t>
            </a:r>
            <a:endParaRPr lang="en-US" altLang="ko-KR" sz="20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5DF37DC-9CCD-F445-93DA-5A0D0B471854}"/>
              </a:ext>
            </a:extLst>
          </p:cNvPr>
          <p:cNvSpPr/>
          <p:nvPr/>
        </p:nvSpPr>
        <p:spPr>
          <a:xfrm>
            <a:off x="1345694" y="2745472"/>
            <a:ext cx="16995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멋있어 보여서</a:t>
            </a:r>
            <a:endParaRPr lang="en-US" altLang="ko-KR" sz="20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600CC8-34F0-6D48-892A-1C8891DECE67}"/>
              </a:ext>
            </a:extLst>
          </p:cNvPr>
          <p:cNvSpPr/>
          <p:nvPr/>
        </p:nvSpPr>
        <p:spPr>
          <a:xfrm>
            <a:off x="997041" y="3140914"/>
            <a:ext cx="23968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쉽게 돈 벌 수 있어서</a:t>
            </a:r>
            <a:endParaRPr lang="en-US" altLang="ko-KR" sz="20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B49DECB-CAC2-B54D-AD35-7233B6E37647}"/>
              </a:ext>
            </a:extLst>
          </p:cNvPr>
          <p:cNvSpPr/>
          <p:nvPr/>
        </p:nvSpPr>
        <p:spPr>
          <a:xfrm>
            <a:off x="3491948" y="3956425"/>
            <a:ext cx="16273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직업적으로나</a:t>
            </a:r>
            <a:endParaRPr lang="en-US" altLang="ko-KR" sz="20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0E5EB4F-0881-8645-BCC8-89D520486A45}"/>
              </a:ext>
            </a:extLst>
          </p:cNvPr>
          <p:cNvSpPr/>
          <p:nvPr/>
        </p:nvSpPr>
        <p:spPr>
          <a:xfrm>
            <a:off x="3612174" y="4345363"/>
            <a:ext cx="13869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대안으로나</a:t>
            </a:r>
            <a:endParaRPr lang="en-US" altLang="ko-KR" sz="20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4877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16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77B7C967-578E-CC46-B66E-1DEB31BC7C8C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-35851" y="-307238"/>
            <a:chExt cx="10057865" cy="7472476"/>
          </a:xfrm>
        </p:grpSpPr>
        <p:cxnSp>
          <p:nvCxnSpPr>
            <p:cNvPr id="13" name="직선 연결선 14">
              <a:extLst>
                <a:ext uri="{FF2B5EF4-FFF2-40B4-BE49-F238E27FC236}">
                  <a16:creationId xmlns:a16="http://schemas.microsoft.com/office/drawing/2014/main" id="{8D9892C9-4B24-2944-B3DA-27AD81ACC3DC}"/>
                </a:ext>
              </a:extLst>
            </p:cNvPr>
            <p:cNvCxnSpPr/>
            <p:nvPr/>
          </p:nvCxnSpPr>
          <p:spPr>
            <a:xfrm>
              <a:off x="713655" y="-307238"/>
              <a:ext cx="0" cy="7472476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6">
              <a:extLst>
                <a:ext uri="{FF2B5EF4-FFF2-40B4-BE49-F238E27FC236}">
                  <a16:creationId xmlns:a16="http://schemas.microsoft.com/office/drawing/2014/main" id="{F123A57C-36FC-F349-B8E0-F0A40AE6A17D}"/>
                </a:ext>
              </a:extLst>
            </p:cNvPr>
            <p:cNvCxnSpPr/>
            <p:nvPr/>
          </p:nvCxnSpPr>
          <p:spPr>
            <a:xfrm flipH="1">
              <a:off x="726218" y="548680"/>
              <a:ext cx="9295796" cy="0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C747E1F4-592E-D849-AFD5-C89B445117E3}"/>
                </a:ext>
              </a:extLst>
            </p:cNvPr>
            <p:cNvSpPr/>
            <p:nvPr/>
          </p:nvSpPr>
          <p:spPr>
            <a:xfrm>
              <a:off x="-35850" y="1353178"/>
              <a:ext cx="894572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6" name="직각 삼각형 8">
              <a:extLst>
                <a:ext uri="{FF2B5EF4-FFF2-40B4-BE49-F238E27FC236}">
                  <a16:creationId xmlns:a16="http://schemas.microsoft.com/office/drawing/2014/main" id="{BCCE9A24-8B3A-1945-9406-1AF7F4EEC864}"/>
                </a:ext>
              </a:extLst>
            </p:cNvPr>
            <p:cNvSpPr/>
            <p:nvPr/>
          </p:nvSpPr>
          <p:spPr>
            <a:xfrm rot="5400000">
              <a:off x="736433" y="1683250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1AB009A-40BF-2D4D-8B9E-6953E7D289E9}"/>
                </a:ext>
              </a:extLst>
            </p:cNvPr>
            <p:cNvSpPr txBox="1"/>
            <p:nvPr/>
          </p:nvSpPr>
          <p:spPr>
            <a:xfrm>
              <a:off x="110628" y="919259"/>
              <a:ext cx="541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Intro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FB2831-0474-AE49-831D-01D57D385BB4}"/>
                </a:ext>
              </a:extLst>
            </p:cNvPr>
            <p:cNvSpPr txBox="1"/>
            <p:nvPr/>
          </p:nvSpPr>
          <p:spPr>
            <a:xfrm>
              <a:off x="-35851" y="1377936"/>
              <a:ext cx="8343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Vision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A41BA7F-C127-DB42-8E93-B0D0269519CE}"/>
                </a:ext>
              </a:extLst>
            </p:cNvPr>
            <p:cNvSpPr txBox="1"/>
            <p:nvPr/>
          </p:nvSpPr>
          <p:spPr>
            <a:xfrm>
              <a:off x="23837" y="1819565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Main()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D796289-1589-DC45-8594-1648C6AA5BEE}"/>
                </a:ext>
              </a:extLst>
            </p:cNvPr>
            <p:cNvSpPr txBox="1"/>
            <p:nvPr/>
          </p:nvSpPr>
          <p:spPr>
            <a:xfrm>
              <a:off x="23837" y="2301936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Result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A0084C3-0EEA-D945-BFB1-B94A98FCF718}"/>
              </a:ext>
            </a:extLst>
          </p:cNvPr>
          <p:cNvGrpSpPr/>
          <p:nvPr/>
        </p:nvGrpSpPr>
        <p:grpSpPr>
          <a:xfrm>
            <a:off x="1645479" y="1389169"/>
            <a:ext cx="6602167" cy="457200"/>
            <a:chOff x="2303748" y="2741930"/>
            <a:chExt cx="4536504" cy="4572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8EAF91F-443C-2B48-9E47-A88AE269C3E0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A8C5C8E-5361-374E-B7C3-0637DC170051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늘어나는 수요</a:t>
              </a:r>
              <a:r>
                <a:rPr lang="en-US" altLang="ko-KR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,</a:t>
              </a:r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앞으로도 그럴 예정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pic>
        <p:nvPicPr>
          <p:cNvPr id="3074" name="Picture 2" descr="코로나 한파에도 스타트업계 “개발자 모셔라”…채용 분주 - 이투데이">
            <a:extLst>
              <a:ext uri="{FF2B5EF4-FFF2-40B4-BE49-F238E27FC236}">
                <a16:creationId xmlns:a16="http://schemas.microsoft.com/office/drawing/2014/main" id="{AE658463-0FFB-7D4A-909A-F78EBA798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811" y="3915875"/>
            <a:ext cx="3118218" cy="2754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4D7B4A2A-CCC0-EE46-91A8-B6C9924BAC2D}"/>
              </a:ext>
            </a:extLst>
          </p:cNvPr>
          <p:cNvGrpSpPr/>
          <p:nvPr/>
        </p:nvGrpSpPr>
        <p:grpSpPr>
          <a:xfrm>
            <a:off x="2843808" y="2123432"/>
            <a:ext cx="5328589" cy="369332"/>
            <a:chOff x="3203848" y="2502191"/>
            <a:chExt cx="5328589" cy="36933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7206420-810B-C845-A8FB-56094B6D0DFB}"/>
                </a:ext>
              </a:extLst>
            </p:cNvPr>
            <p:cNvSpPr txBox="1"/>
            <p:nvPr/>
          </p:nvSpPr>
          <p:spPr>
            <a:xfrm>
              <a:off x="3635896" y="2502191"/>
              <a:ext cx="4896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전 세계 개발자 수</a:t>
              </a:r>
              <a:r>
                <a:rPr lang="en-US" altLang="ko-KR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:</a:t>
              </a:r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</a:t>
              </a:r>
              <a:r>
                <a:rPr lang="en-US" altLang="ko-KR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2,450</a:t>
              </a:r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만 명</a:t>
              </a:r>
              <a:endPara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8" name="갈매기형 수장 36">
              <a:extLst>
                <a:ext uri="{FF2B5EF4-FFF2-40B4-BE49-F238E27FC236}">
                  <a16:creationId xmlns:a16="http://schemas.microsoft.com/office/drawing/2014/main" id="{BBC7CE6C-10E3-0844-BF99-3DB4BAB3478F}"/>
                </a:ext>
              </a:extLst>
            </p:cNvPr>
            <p:cNvSpPr/>
            <p:nvPr/>
          </p:nvSpPr>
          <p:spPr>
            <a:xfrm>
              <a:off x="3351499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9" name="갈매기형 수장 37">
              <a:extLst>
                <a:ext uri="{FF2B5EF4-FFF2-40B4-BE49-F238E27FC236}">
                  <a16:creationId xmlns:a16="http://schemas.microsoft.com/office/drawing/2014/main" id="{BDA67588-C98B-9042-860C-014CC0BA05BF}"/>
                </a:ext>
              </a:extLst>
            </p:cNvPr>
            <p:cNvSpPr/>
            <p:nvPr/>
          </p:nvSpPr>
          <p:spPr>
            <a:xfrm>
              <a:off x="3203848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2FDDA33-F7D8-0A4F-963A-8198258C85F0}"/>
              </a:ext>
            </a:extLst>
          </p:cNvPr>
          <p:cNvSpPr/>
          <p:nvPr/>
        </p:nvSpPr>
        <p:spPr>
          <a:xfrm>
            <a:off x="3275856" y="2492805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2020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년 전 세계 개발자 인구 및 통계 조사</a:t>
            </a:r>
            <a:endParaRPr lang="ko-Kore-KR" altLang="en-US" sz="1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2EDD48C-DDF7-D84D-B9EA-E3C8FA6678A2}"/>
              </a:ext>
            </a:extLst>
          </p:cNvPr>
          <p:cNvSpPr/>
          <p:nvPr/>
        </p:nvSpPr>
        <p:spPr>
          <a:xfrm>
            <a:off x="1331640" y="2969474"/>
            <a:ext cx="75451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많은 기업이 </a:t>
            </a:r>
            <a:r>
              <a:rPr lang="ko-KR" altLang="en-US" sz="16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팬데믹의</a:t>
            </a:r>
            <a:r>
              <a:rPr lang="ko-KR" altLang="en-US" sz="1600" dirty="0">
                <a:latin typeface="NanumGothic" panose="020D0604000000000000" pitchFamily="34" charset="-127"/>
                <a:ea typeface="NanumGothic" panose="020D0604000000000000" pitchFamily="34" charset="-127"/>
              </a:rPr>
              <a:t> 결과로 강력한 소프트웨어 엔지니어 수요를 외치고 있다 </a:t>
            </a:r>
            <a:endParaRPr lang="ko-Kore-KR" altLang="en-US" sz="16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B3F4824-EEB2-954E-942D-4034536EA645}"/>
              </a:ext>
            </a:extLst>
          </p:cNvPr>
          <p:cNvSpPr/>
          <p:nvPr/>
        </p:nvSpPr>
        <p:spPr>
          <a:xfrm>
            <a:off x="4679504" y="6543343"/>
            <a:ext cx="446449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050" dirty="0">
                <a:latin typeface="NanumGothic" panose="020D0604000000000000" pitchFamily="34" charset="-127"/>
                <a:ea typeface="NanumGothic" panose="020D0604000000000000" pitchFamily="34" charset="-127"/>
              </a:rPr>
              <a:t>출처</a:t>
            </a:r>
            <a:r>
              <a:rPr lang="en-US" altLang="ko-KR" sz="1050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sz="105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050" dirty="0">
                <a:latin typeface="NanumGothic" panose="020D0604000000000000" pitchFamily="34" charset="-127"/>
                <a:ea typeface="NanumGothic" panose="020D0604000000000000" pitchFamily="34" charset="-127"/>
              </a:rPr>
              <a:t>ITWORLD</a:t>
            </a:r>
            <a:r>
              <a:rPr lang="ko-KR" altLang="en-US" sz="1050" dirty="0">
                <a:latin typeface="NanumGothic" panose="020D0604000000000000" pitchFamily="34" charset="-127"/>
                <a:ea typeface="NanumGothic" panose="020D0604000000000000" pitchFamily="34" charset="-127"/>
              </a:rPr>
              <a:t>뉴스</a:t>
            </a:r>
            <a:r>
              <a:rPr lang="en-US" altLang="ko-KR" sz="1050" dirty="0">
                <a:latin typeface="NanumGothic" panose="020D0604000000000000" pitchFamily="34" charset="-127"/>
                <a:ea typeface="NanumGothic" panose="020D0604000000000000" pitchFamily="34" charset="-127"/>
              </a:rPr>
              <a:t>_https://</a:t>
            </a:r>
            <a:r>
              <a:rPr lang="en-US" altLang="ko-KR" sz="105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www.itworld.co.kr</a:t>
            </a:r>
            <a:r>
              <a:rPr lang="en-US" altLang="ko-KR" sz="1050" dirty="0">
                <a:latin typeface="NanumGothic" panose="020D0604000000000000" pitchFamily="34" charset="-127"/>
                <a:ea typeface="NanumGothic" panose="020D0604000000000000" pitchFamily="34" charset="-127"/>
              </a:rPr>
              <a:t>/news/180284</a:t>
            </a:r>
          </a:p>
        </p:txBody>
      </p:sp>
    </p:spTree>
    <p:extLst>
      <p:ext uri="{BB962C8B-B14F-4D97-AF65-F5344CB8AC3E}">
        <p14:creationId xmlns:p14="http://schemas.microsoft.com/office/powerpoint/2010/main" val="1420157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17D9889-F323-F946-A089-A82BF963EB57}"/>
              </a:ext>
            </a:extLst>
          </p:cNvPr>
          <p:cNvGrpSpPr/>
          <p:nvPr/>
        </p:nvGrpSpPr>
        <p:grpSpPr>
          <a:xfrm>
            <a:off x="0" y="-307238"/>
            <a:ext cx="10057865" cy="7472476"/>
            <a:chOff x="-35851" y="-307238"/>
            <a:chExt cx="10057865" cy="7472476"/>
          </a:xfrm>
        </p:grpSpPr>
        <p:cxnSp>
          <p:nvCxnSpPr>
            <p:cNvPr id="5" name="직선 연결선 14">
              <a:extLst>
                <a:ext uri="{FF2B5EF4-FFF2-40B4-BE49-F238E27FC236}">
                  <a16:creationId xmlns:a16="http://schemas.microsoft.com/office/drawing/2014/main" id="{3B6F3084-DE81-3348-8468-E4C8B2A759A7}"/>
                </a:ext>
              </a:extLst>
            </p:cNvPr>
            <p:cNvCxnSpPr/>
            <p:nvPr/>
          </p:nvCxnSpPr>
          <p:spPr>
            <a:xfrm>
              <a:off x="713655" y="-307238"/>
              <a:ext cx="0" cy="7472476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16">
              <a:extLst>
                <a:ext uri="{FF2B5EF4-FFF2-40B4-BE49-F238E27FC236}">
                  <a16:creationId xmlns:a16="http://schemas.microsoft.com/office/drawing/2014/main" id="{BC8B7E5F-B534-0943-9DE6-C0980EF56C4B}"/>
                </a:ext>
              </a:extLst>
            </p:cNvPr>
            <p:cNvCxnSpPr/>
            <p:nvPr/>
          </p:nvCxnSpPr>
          <p:spPr>
            <a:xfrm flipH="1">
              <a:off x="726218" y="548680"/>
              <a:ext cx="9295796" cy="0"/>
            </a:xfrm>
            <a:prstGeom prst="line">
              <a:avLst/>
            </a:prstGeom>
            <a:ln>
              <a:solidFill>
                <a:schemeClr val="bg1">
                  <a:lumMod val="6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6D81382-5BAD-7048-92C5-9A1291F1B532}"/>
                </a:ext>
              </a:extLst>
            </p:cNvPr>
            <p:cNvSpPr/>
            <p:nvPr/>
          </p:nvSpPr>
          <p:spPr>
            <a:xfrm>
              <a:off x="-35850" y="1353178"/>
              <a:ext cx="894572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" name="직각 삼각형 8">
              <a:extLst>
                <a:ext uri="{FF2B5EF4-FFF2-40B4-BE49-F238E27FC236}">
                  <a16:creationId xmlns:a16="http://schemas.microsoft.com/office/drawing/2014/main" id="{6A85B676-DDD5-C74C-913A-BA47C53CC351}"/>
                </a:ext>
              </a:extLst>
            </p:cNvPr>
            <p:cNvSpPr/>
            <p:nvPr/>
          </p:nvSpPr>
          <p:spPr>
            <a:xfrm rot="5400000">
              <a:off x="736433" y="1683250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963C47D-6453-CF41-B5C5-03EEC19231D9}"/>
                </a:ext>
              </a:extLst>
            </p:cNvPr>
            <p:cNvSpPr txBox="1"/>
            <p:nvPr/>
          </p:nvSpPr>
          <p:spPr>
            <a:xfrm>
              <a:off x="110628" y="919259"/>
              <a:ext cx="5413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Intro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3CEAAE3-4F74-4746-A3BA-2D5DD39469A3}"/>
                </a:ext>
              </a:extLst>
            </p:cNvPr>
            <p:cNvSpPr txBox="1"/>
            <p:nvPr/>
          </p:nvSpPr>
          <p:spPr>
            <a:xfrm>
              <a:off x="-35851" y="1377936"/>
              <a:ext cx="8343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Vision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F487F9-7948-5340-9879-0A50E9575C50}"/>
                </a:ext>
              </a:extLst>
            </p:cNvPr>
            <p:cNvSpPr txBox="1"/>
            <p:nvPr/>
          </p:nvSpPr>
          <p:spPr>
            <a:xfrm>
              <a:off x="23837" y="1819565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Main()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2B757D6-2BB5-394B-9167-00F14A12C9F9}"/>
                </a:ext>
              </a:extLst>
            </p:cNvPr>
            <p:cNvSpPr txBox="1"/>
            <p:nvPr/>
          </p:nvSpPr>
          <p:spPr>
            <a:xfrm>
              <a:off x="23837" y="2301936"/>
              <a:ext cx="6898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Result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0106C0F-FBC9-4E41-8CF3-7E7499E59C36}"/>
              </a:ext>
            </a:extLst>
          </p:cNvPr>
          <p:cNvGrpSpPr/>
          <p:nvPr/>
        </p:nvGrpSpPr>
        <p:grpSpPr>
          <a:xfrm>
            <a:off x="1645479" y="1389169"/>
            <a:ext cx="6602167" cy="457200"/>
            <a:chOff x="2303748" y="2741930"/>
            <a:chExt cx="4536504" cy="45720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8FD77AF-3F6C-264F-9123-F0AB2A25E160}"/>
                </a:ext>
              </a:extLst>
            </p:cNvPr>
            <p:cNvSpPr/>
            <p:nvPr/>
          </p:nvSpPr>
          <p:spPr>
            <a:xfrm>
              <a:off x="3131840" y="2741930"/>
              <a:ext cx="2880320" cy="457200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70B584-18ED-184D-B037-E830D9A5539D}"/>
                </a:ext>
              </a:extLst>
            </p:cNvPr>
            <p:cNvSpPr txBox="1"/>
            <p:nvPr/>
          </p:nvSpPr>
          <p:spPr>
            <a:xfrm>
              <a:off x="2303748" y="2770513"/>
              <a:ext cx="45365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명백한 화이트칼라</a:t>
              </a:r>
              <a:endParaRPr lang="en-US" altLang="ko-KR" sz="2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pic>
        <p:nvPicPr>
          <p:cNvPr id="4100" name="Picture 4" descr="화이트 칼라, 왜 우리는 이런 드라마를 못 만들까">
            <a:extLst>
              <a:ext uri="{FF2B5EF4-FFF2-40B4-BE49-F238E27FC236}">
                <a16:creationId xmlns:a16="http://schemas.microsoft.com/office/drawing/2014/main" id="{E2A26BB9-3553-7145-BF47-862DB4404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0086" y="3279141"/>
            <a:ext cx="4040239" cy="303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51AB8D0A-24BB-9D47-8A28-0BE706A6A930}"/>
              </a:ext>
            </a:extLst>
          </p:cNvPr>
          <p:cNvGrpSpPr/>
          <p:nvPr/>
        </p:nvGrpSpPr>
        <p:grpSpPr>
          <a:xfrm>
            <a:off x="2153523" y="2123432"/>
            <a:ext cx="6240504" cy="369332"/>
            <a:chOff x="3203848" y="2502191"/>
            <a:chExt cx="6240504" cy="3693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A5A36B-0F21-CB47-8DFE-E7B603442213}"/>
                </a:ext>
              </a:extLst>
            </p:cNvPr>
            <p:cNvSpPr txBox="1"/>
            <p:nvPr/>
          </p:nvSpPr>
          <p:spPr>
            <a:xfrm>
              <a:off x="3635896" y="2502191"/>
              <a:ext cx="5808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추울 때 따뜻한 데서 일하고</a:t>
              </a:r>
              <a:r>
                <a:rPr lang="en-US" altLang="ko-KR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,</a:t>
              </a:r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272123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 더울 때 시원한 데서 일한다</a:t>
              </a:r>
              <a:endPara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0" name="갈매기형 수장 36">
              <a:extLst>
                <a:ext uri="{FF2B5EF4-FFF2-40B4-BE49-F238E27FC236}">
                  <a16:creationId xmlns:a16="http://schemas.microsoft.com/office/drawing/2014/main" id="{4C0C1ECC-C8CB-A343-B170-10C2B25C2FA9}"/>
                </a:ext>
              </a:extLst>
            </p:cNvPr>
            <p:cNvSpPr/>
            <p:nvPr/>
          </p:nvSpPr>
          <p:spPr>
            <a:xfrm>
              <a:off x="3351499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1" name="갈매기형 수장 37">
              <a:extLst>
                <a:ext uri="{FF2B5EF4-FFF2-40B4-BE49-F238E27FC236}">
                  <a16:creationId xmlns:a16="http://schemas.microsoft.com/office/drawing/2014/main" id="{7251F4A5-121E-C240-908B-72A027096BF6}"/>
                </a:ext>
              </a:extLst>
            </p:cNvPr>
            <p:cNvSpPr/>
            <p:nvPr/>
          </p:nvSpPr>
          <p:spPr>
            <a:xfrm>
              <a:off x="3203848" y="2585967"/>
              <a:ext cx="140381" cy="154419"/>
            </a:xfrm>
            <a:prstGeom prst="chevron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0503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342</TotalTime>
  <Words>873</Words>
  <Application>Microsoft Macintosh PowerPoint</Application>
  <PresentationFormat>화면 슬라이드 쇼(4:3)</PresentationFormat>
  <Paragraphs>313</Paragraphs>
  <Slides>38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8" baseType="lpstr">
      <vt:lpstr>YDIYGO310</vt:lpstr>
      <vt:lpstr>Calibri</vt:lpstr>
      <vt:lpstr>NanumGothic</vt:lpstr>
      <vt:lpstr>NANUMGOTHIC EXTRABOLD</vt:lpstr>
      <vt:lpstr>YDIYGO320</vt:lpstr>
      <vt:lpstr>Arial</vt:lpstr>
      <vt:lpstr>BM HANNA</vt:lpstr>
      <vt:lpstr>Yoon 윤고딕 520_TT</vt:lpstr>
      <vt:lpstr>Calibri Light</vt:lpstr>
      <vt:lpstr>Office 테마</vt:lpstr>
      <vt:lpstr>중견기업 개발자의 일상스토리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조상묵</dc:creator>
  <cp:lastModifiedBy>조상묵</cp:lastModifiedBy>
  <cp:revision>171</cp:revision>
  <dcterms:created xsi:type="dcterms:W3CDTF">2021-01-31T04:58:06Z</dcterms:created>
  <dcterms:modified xsi:type="dcterms:W3CDTF">2021-02-05T13:02:20Z</dcterms:modified>
</cp:coreProperties>
</file>

<file path=docProps/thumbnail.jpeg>
</file>